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12192000"/>
  <p:notesSz cx="6858000" cy="9144000"/>
  <p:embeddedFontLst>
    <p:embeddedFont>
      <p:font typeface="Play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2" roundtripDataSignature="AMtx7mi5FAo6ahnXV82Z/cRT22ISfvpN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-regular.fntdata"/><Relationship Id="rId11" Type="http://schemas.openxmlformats.org/officeDocument/2006/relationships/slide" Target="slides/slide7.xml"/><Relationship Id="rId22" Type="http://customschemas.google.com/relationships/presentationmetadata" Target="metadata"/><Relationship Id="rId10" Type="http://schemas.openxmlformats.org/officeDocument/2006/relationships/slide" Target="slides/slide6.xml"/><Relationship Id="rId21" Type="http://schemas.openxmlformats.org/officeDocument/2006/relationships/font" Target="fonts/Play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ий слайд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і вертикальни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ий заголовок і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Назва та вміст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ий слайд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Назва розділу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0" name="Google Shape;30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’єкти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рівняння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Лише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міст і підпис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і підпис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Relationship Id="rId4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2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1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Relationship Id="rId4" Type="http://schemas.openxmlformats.org/officeDocument/2006/relationships/image" Target="../media/image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2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4142164" y="610728"/>
            <a:ext cx="759618" cy="5710965"/>
          </a:xfrm>
          <a:custGeom>
            <a:rect b="b" l="l" r="r" t="t"/>
            <a:pathLst>
              <a:path extrusionOk="0" h="2447" w="414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rgbClr val="0F486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4144437" y="343079"/>
            <a:ext cx="482654" cy="5521414"/>
          </a:xfrm>
          <a:custGeom>
            <a:rect b="b" l="l" r="r" t="t"/>
            <a:pathLst>
              <a:path extrusionOk="0" h="2358" w="209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rgbClr val="0A304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-3045" y="340424"/>
            <a:ext cx="4630139" cy="5265795"/>
          </a:xfrm>
          <a:custGeom>
            <a:rect b="b" l="l" r="r" t="t"/>
            <a:pathLst>
              <a:path extrusionOk="0" h="5265795" w="4630139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13386" l="0" r="0" t="0"/>
          <a:stretch/>
        </p:blipFill>
        <p:spPr>
          <a:xfrm>
            <a:off x="637376" y="1532630"/>
            <a:ext cx="3343202" cy="289564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4901780" y="1071563"/>
            <a:ext cx="7290218" cy="5242298"/>
          </a:xfrm>
          <a:custGeom>
            <a:rect b="b" l="l" r="r" t="t"/>
            <a:pathLst>
              <a:path extrusionOk="0" h="5242298" w="729021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Зображення, що містить хмара, прапор, небо, символ&#10;&#10;Вміст на основі ШІ може бути неправильним." id="90" name="Google Shape;90;p1"/>
          <p:cNvPicPr preferRelativeResize="0"/>
          <p:nvPr/>
        </p:nvPicPr>
        <p:blipFill rotWithShape="1">
          <a:blip r:embed="rId4">
            <a:alphaModFix/>
          </a:blip>
          <a:srcRect b="2" l="15769" r="16979" t="0"/>
          <a:stretch/>
        </p:blipFill>
        <p:spPr>
          <a:xfrm>
            <a:off x="6265466" y="1715030"/>
            <a:ext cx="4580285" cy="396711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>
            <p:ph idx="4294967295" type="subTitle"/>
          </p:nvPr>
        </p:nvSpPr>
        <p:spPr>
          <a:xfrm>
            <a:off x="8737600" y="5702300"/>
            <a:ext cx="3454400" cy="8048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b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0"/>
          <p:cNvSpPr/>
          <p:nvPr/>
        </p:nvSpPr>
        <p:spPr>
          <a:xfrm>
            <a:off x="8673531" y="407987"/>
            <a:ext cx="2987899" cy="2987899"/>
          </a:xfrm>
          <a:prstGeom prst="arc">
            <a:avLst>
              <a:gd fmla="val 16200000" name="adj1"/>
              <a:gd fmla="val 2563720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3" name="Google Shape;183;p10"/>
          <p:cNvGrpSpPr/>
          <p:nvPr/>
        </p:nvGrpSpPr>
        <p:grpSpPr>
          <a:xfrm>
            <a:off x="4135464" y="670814"/>
            <a:ext cx="6025599" cy="5778598"/>
            <a:chOff x="0" y="0"/>
            <a:chExt cx="6025599" cy="5778598"/>
          </a:xfrm>
        </p:grpSpPr>
        <p:sp>
          <p:nvSpPr>
            <p:cNvPr id="184" name="Google Shape;184;p10"/>
            <p:cNvSpPr/>
            <p:nvPr/>
          </p:nvSpPr>
          <p:spPr>
            <a:xfrm>
              <a:off x="0" y="0"/>
              <a:ext cx="6025599" cy="368549"/>
            </a:xfrm>
            <a:prstGeom prst="roundRect">
              <a:avLst>
                <a:gd fmla="val 16667" name="adj"/>
              </a:avLst>
            </a:prstGeom>
            <a:solidFill>
              <a:srgbClr val="A02891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0"/>
            <p:cNvSpPr txBox="1"/>
            <p:nvPr/>
          </p:nvSpPr>
          <p:spPr>
            <a:xfrm>
              <a:off x="17991" y="17991"/>
              <a:ext cx="5989617" cy="3325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None/>
              </a:pPr>
              <a:r>
                <a:rPr b="1" lang="en-US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Інтеграція з СЕД</a:t>
              </a:r>
              <a:endPara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0"/>
            <p:cNvSpPr/>
            <p:nvPr/>
          </p:nvSpPr>
          <p:spPr>
            <a:xfrm>
              <a:off x="0" y="369149"/>
              <a:ext cx="6025599" cy="1335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0"/>
            <p:cNvSpPr txBox="1"/>
            <p:nvPr/>
          </p:nvSpPr>
          <p:spPr>
            <a:xfrm>
              <a:off x="0" y="369149"/>
              <a:ext cx="6025599" cy="1335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9050" lIns="191300" spcFirstLastPara="1" rIns="106675" wrap="square" tIns="1905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Перехід до цифрового погодження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Відмова від дублювання в папері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Створення типових карт погодження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b="1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Цифрові інструменти</a:t>
              </a:r>
              <a:b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• Автоматизація погодження через систему електронного документообігу (СЕД)</a:t>
              </a:r>
              <a:b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• Шаблони договорів з авто-перевіркою</a:t>
              </a:r>
              <a:b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• Відстеження статусу договору в режимі реального часу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0"/>
            <p:cNvSpPr/>
            <p:nvPr/>
          </p:nvSpPr>
          <p:spPr>
            <a:xfrm>
              <a:off x="0" y="1704299"/>
              <a:ext cx="6025599" cy="368549"/>
            </a:xfrm>
            <a:prstGeom prst="roundRect">
              <a:avLst>
                <a:gd fmla="val 16667" name="adj"/>
              </a:avLst>
            </a:prstGeom>
            <a:solidFill>
              <a:srgbClr val="842A9F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0"/>
            <p:cNvSpPr txBox="1"/>
            <p:nvPr/>
          </p:nvSpPr>
          <p:spPr>
            <a:xfrm>
              <a:off x="17991" y="1722290"/>
              <a:ext cx="5989617" cy="3325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None/>
              </a:pPr>
              <a:r>
                <a:rPr b="1" lang="en-US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Впровадження електронного документообігу</a:t>
              </a:r>
              <a:endPara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0"/>
            <p:cNvSpPr/>
            <p:nvPr/>
          </p:nvSpPr>
          <p:spPr>
            <a:xfrm>
              <a:off x="0" y="2128387"/>
              <a:ext cx="6025599" cy="368549"/>
            </a:xfrm>
            <a:prstGeom prst="roundRect">
              <a:avLst>
                <a:gd fmla="val 16667" name="adj"/>
              </a:avLst>
            </a:prstGeom>
            <a:solidFill>
              <a:srgbClr val="5E2AA0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0"/>
            <p:cNvSpPr txBox="1"/>
            <p:nvPr/>
          </p:nvSpPr>
          <p:spPr>
            <a:xfrm>
              <a:off x="17991" y="2146378"/>
              <a:ext cx="5989617" cy="3325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None/>
              </a:pPr>
              <a:r>
                <a:rPr lang="en-US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Зменшення ризиків дублювання та помилок</a:t>
              </a:r>
              <a:endPara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0"/>
            <p:cNvSpPr/>
            <p:nvPr/>
          </p:nvSpPr>
          <p:spPr>
            <a:xfrm>
              <a:off x="0" y="2527799"/>
              <a:ext cx="6025599" cy="368549"/>
            </a:xfrm>
            <a:prstGeom prst="roundRect">
              <a:avLst>
                <a:gd fmla="val 16667" name="adj"/>
              </a:avLst>
            </a:prstGeom>
            <a:solidFill>
              <a:srgbClr val="362AA1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0"/>
            <p:cNvSpPr txBox="1"/>
            <p:nvPr/>
          </p:nvSpPr>
          <p:spPr>
            <a:xfrm>
              <a:off x="17991" y="2545790"/>
              <a:ext cx="5989617" cy="3325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None/>
              </a:pPr>
              <a:r>
                <a:rPr lang="en-US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Прискорення процесу погодження</a:t>
              </a:r>
              <a:endPara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0"/>
            <p:cNvSpPr/>
            <p:nvPr/>
          </p:nvSpPr>
          <p:spPr>
            <a:xfrm>
              <a:off x="0" y="2939549"/>
              <a:ext cx="6025599" cy="368549"/>
            </a:xfrm>
            <a:prstGeom prst="roundRect">
              <a:avLst>
                <a:gd fmla="val 16667" name="adj"/>
              </a:avLst>
            </a:prstGeom>
            <a:solidFill>
              <a:srgbClr val="2A47A2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0"/>
            <p:cNvSpPr txBox="1"/>
            <p:nvPr/>
          </p:nvSpPr>
          <p:spPr>
            <a:xfrm>
              <a:off x="17991" y="2957540"/>
              <a:ext cx="5989617" cy="3325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None/>
              </a:pPr>
              <a:r>
                <a:rPr lang="en-US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Забезпечення доступу до документів у режимі реального часу</a:t>
              </a:r>
              <a:endPara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0"/>
            <p:cNvSpPr/>
            <p:nvPr/>
          </p:nvSpPr>
          <p:spPr>
            <a:xfrm>
              <a:off x="0" y="3351299"/>
              <a:ext cx="6025599" cy="368549"/>
            </a:xfrm>
            <a:prstGeom prst="roundRect">
              <a:avLst>
                <a:gd fmla="val 16667" name="adj"/>
              </a:avLst>
            </a:prstGeom>
            <a:solidFill>
              <a:srgbClr val="2B6FA2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0"/>
            <p:cNvSpPr txBox="1"/>
            <p:nvPr/>
          </p:nvSpPr>
          <p:spPr>
            <a:xfrm>
              <a:off x="17991" y="3369290"/>
              <a:ext cx="5989617" cy="3325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None/>
              </a:pPr>
              <a:r>
                <a:rPr lang="en-US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Збереження повної історії документів</a:t>
              </a:r>
              <a:endPara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0"/>
            <p:cNvSpPr/>
            <p:nvPr/>
          </p:nvSpPr>
          <p:spPr>
            <a:xfrm>
              <a:off x="0" y="3763049"/>
              <a:ext cx="6025599" cy="368549"/>
            </a:xfrm>
            <a:prstGeom prst="roundRect">
              <a:avLst>
                <a:gd fmla="val 16667" name="adj"/>
              </a:avLst>
            </a:prstGeom>
            <a:solidFill>
              <a:srgbClr val="2B98A3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0"/>
            <p:cNvSpPr txBox="1"/>
            <p:nvPr/>
          </p:nvSpPr>
          <p:spPr>
            <a:xfrm>
              <a:off x="17991" y="3781040"/>
              <a:ext cx="5989617" cy="3325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None/>
              </a:pPr>
              <a:r>
                <a:rPr b="1" lang="en-US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Електронний документообіг</a:t>
              </a:r>
              <a:endPara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0"/>
            <p:cNvSpPr/>
            <p:nvPr/>
          </p:nvSpPr>
          <p:spPr>
            <a:xfrm>
              <a:off x="0" y="4174799"/>
              <a:ext cx="6025599" cy="368549"/>
            </a:xfrm>
            <a:prstGeom prst="roundRect">
              <a:avLst>
                <a:gd fmla="val 16667" name="adj"/>
              </a:avLst>
            </a:prstGeom>
            <a:solidFill>
              <a:srgbClr val="2BA485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0"/>
            <p:cNvSpPr txBox="1"/>
            <p:nvPr/>
          </p:nvSpPr>
          <p:spPr>
            <a:xfrm>
              <a:off x="17991" y="4192790"/>
              <a:ext cx="5989617" cy="3325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None/>
              </a:pPr>
              <a:r>
                <a:rPr lang="en-US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Інтеграція з існуючими ІТ-системами Укртрансбезпеки</a:t>
              </a:r>
              <a:endPara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0"/>
            <p:cNvSpPr/>
            <p:nvPr/>
          </p:nvSpPr>
          <p:spPr>
            <a:xfrm>
              <a:off x="0" y="4586549"/>
              <a:ext cx="6025599" cy="368549"/>
            </a:xfrm>
            <a:prstGeom prst="roundRect">
              <a:avLst>
                <a:gd fmla="val 16667" name="adj"/>
              </a:avLst>
            </a:prstGeom>
            <a:solidFill>
              <a:srgbClr val="2BA55E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0"/>
            <p:cNvSpPr txBox="1"/>
            <p:nvPr/>
          </p:nvSpPr>
          <p:spPr>
            <a:xfrm>
              <a:off x="17991" y="4604540"/>
              <a:ext cx="5989617" cy="3325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None/>
              </a:pPr>
              <a:r>
                <a:rPr lang="en-US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Забезпечення централізованого реєстру договорів</a:t>
              </a:r>
              <a:endPara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0"/>
            <p:cNvSpPr/>
            <p:nvPr/>
          </p:nvSpPr>
          <p:spPr>
            <a:xfrm>
              <a:off x="0" y="4998299"/>
              <a:ext cx="6025599" cy="368549"/>
            </a:xfrm>
            <a:prstGeom prst="roundRect">
              <a:avLst>
                <a:gd fmla="val 16667" name="adj"/>
              </a:avLst>
            </a:prstGeom>
            <a:solidFill>
              <a:srgbClr val="2BA635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0"/>
            <p:cNvSpPr txBox="1"/>
            <p:nvPr/>
          </p:nvSpPr>
          <p:spPr>
            <a:xfrm>
              <a:off x="17991" y="5016290"/>
              <a:ext cx="5989617" cy="3325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None/>
              </a:pPr>
              <a:r>
                <a:rPr lang="en-US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Механізми контролю версій, статусів і термінів дії договорів</a:t>
              </a:r>
              <a:endPara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0"/>
            <p:cNvSpPr/>
            <p:nvPr/>
          </p:nvSpPr>
          <p:spPr>
            <a:xfrm>
              <a:off x="0" y="5410049"/>
              <a:ext cx="6025599" cy="368549"/>
            </a:xfrm>
            <a:prstGeom prst="roundRect">
              <a:avLst>
                <a:gd fmla="val 16667" name="adj"/>
              </a:avLst>
            </a:prstGeom>
            <a:solidFill>
              <a:srgbClr val="4CA62C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0"/>
            <p:cNvSpPr txBox="1"/>
            <p:nvPr/>
          </p:nvSpPr>
          <p:spPr>
            <a:xfrm>
              <a:off x="17991" y="5428040"/>
              <a:ext cx="5989617" cy="3325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None/>
              </a:pPr>
              <a:r>
                <a:rPr lang="en-US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Гарантія безпеки даних і регламентованого доступу</a:t>
              </a:r>
              <a:endPara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8" name="Google Shape;20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61063" y="826632"/>
            <a:ext cx="9525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ображення, що містить текст, клавіатура, Комп’ютерна клавіатура, комп’ютер&#10;&#10;Вміст на основі ШІ може бути неправильним." id="209" name="Google Shape;20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4342" y="3597581"/>
            <a:ext cx="3306632" cy="1851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Зображення, що містить текст, символ, Шрифт, Торгова марка&#10;&#10;Вміст на основі ШІ може бути неправильним." id="215" name="Google Shape;215;p11"/>
          <p:cNvPicPr preferRelativeResize="0"/>
          <p:nvPr/>
        </p:nvPicPr>
        <p:blipFill rotWithShape="1">
          <a:blip r:embed="rId3">
            <a:alphaModFix/>
          </a:blip>
          <a:srcRect b="-4" l="1542" r="2089" t="0"/>
          <a:stretch/>
        </p:blipFill>
        <p:spPr>
          <a:xfrm>
            <a:off x="20" y="10"/>
            <a:ext cx="4041316" cy="4193753"/>
          </a:xfrm>
          <a:custGeom>
            <a:rect b="b" l="l" r="r" t="t"/>
            <a:pathLst>
              <a:path extrusionOk="0" h="4193763" w="4041336">
                <a:moveTo>
                  <a:pt x="0" y="0"/>
                </a:moveTo>
                <a:lnTo>
                  <a:pt x="4019848" y="0"/>
                </a:lnTo>
                <a:lnTo>
                  <a:pt x="4021195" y="11419"/>
                </a:lnTo>
                <a:cubicBezTo>
                  <a:pt x="4036145" y="95184"/>
                  <a:pt x="4033611" y="180091"/>
                  <a:pt x="4037665" y="264364"/>
                </a:cubicBezTo>
                <a:cubicBezTo>
                  <a:pt x="4042480" y="367421"/>
                  <a:pt x="4036399" y="470858"/>
                  <a:pt x="4034118" y="574168"/>
                </a:cubicBezTo>
                <a:cubicBezTo>
                  <a:pt x="4032344" y="662121"/>
                  <a:pt x="4023602" y="749948"/>
                  <a:pt x="4026263" y="838028"/>
                </a:cubicBezTo>
                <a:cubicBezTo>
                  <a:pt x="4026453" y="841074"/>
                  <a:pt x="4026453" y="844120"/>
                  <a:pt x="4026263" y="847166"/>
                </a:cubicBezTo>
                <a:cubicBezTo>
                  <a:pt x="4018154" y="944003"/>
                  <a:pt x="4018154" y="1041348"/>
                  <a:pt x="4026263" y="1138186"/>
                </a:cubicBezTo>
                <a:cubicBezTo>
                  <a:pt x="4028835" y="1178494"/>
                  <a:pt x="4028113" y="1218943"/>
                  <a:pt x="4024109" y="1259137"/>
                </a:cubicBezTo>
                <a:cubicBezTo>
                  <a:pt x="4020308" y="1310285"/>
                  <a:pt x="4008145" y="1362194"/>
                  <a:pt x="4016887" y="1412960"/>
                </a:cubicBezTo>
                <a:cubicBezTo>
                  <a:pt x="4022576" y="1454780"/>
                  <a:pt x="4025705" y="1496916"/>
                  <a:pt x="4026263" y="1539116"/>
                </a:cubicBezTo>
                <a:cubicBezTo>
                  <a:pt x="4030697" y="1633542"/>
                  <a:pt x="4026516" y="1728475"/>
                  <a:pt x="4024869" y="1823155"/>
                </a:cubicBezTo>
                <a:cubicBezTo>
                  <a:pt x="4023095" y="1933446"/>
                  <a:pt x="4025883" y="2043737"/>
                  <a:pt x="4017014" y="2154154"/>
                </a:cubicBezTo>
                <a:cubicBezTo>
                  <a:pt x="4012136" y="2243351"/>
                  <a:pt x="4012136" y="2332751"/>
                  <a:pt x="4017014" y="2421948"/>
                </a:cubicBezTo>
                <a:cubicBezTo>
                  <a:pt x="4019421" y="2503683"/>
                  <a:pt x="4031711" y="2584656"/>
                  <a:pt x="4029684" y="2667279"/>
                </a:cubicBezTo>
                <a:cubicBezTo>
                  <a:pt x="4027276" y="2763608"/>
                  <a:pt x="4015874" y="2859684"/>
                  <a:pt x="4019421" y="2956268"/>
                </a:cubicBezTo>
                <a:cubicBezTo>
                  <a:pt x="4021068" y="3002339"/>
                  <a:pt x="4021195" y="3048410"/>
                  <a:pt x="4022082" y="3094480"/>
                </a:cubicBezTo>
                <a:cubicBezTo>
                  <a:pt x="4023222" y="3149943"/>
                  <a:pt x="4033231" y="3205278"/>
                  <a:pt x="4027656" y="3260614"/>
                </a:cubicBezTo>
                <a:cubicBezTo>
                  <a:pt x="4018408" y="3352883"/>
                  <a:pt x="3994462" y="3443628"/>
                  <a:pt x="4009412" y="3538181"/>
                </a:cubicBezTo>
                <a:cubicBezTo>
                  <a:pt x="4017647" y="3590217"/>
                  <a:pt x="4026896" y="3642380"/>
                  <a:pt x="4031711" y="3694923"/>
                </a:cubicBezTo>
                <a:cubicBezTo>
                  <a:pt x="4035892" y="3741882"/>
                  <a:pt x="4046407" y="3789603"/>
                  <a:pt x="4038425" y="3836308"/>
                </a:cubicBezTo>
                <a:cubicBezTo>
                  <a:pt x="4031584" y="3876287"/>
                  <a:pt x="4035131" y="3916266"/>
                  <a:pt x="4029810" y="3956245"/>
                </a:cubicBezTo>
                <a:cubicBezTo>
                  <a:pt x="4022842" y="4008661"/>
                  <a:pt x="4019168" y="4061966"/>
                  <a:pt x="4013847" y="4114764"/>
                </a:cubicBezTo>
                <a:lnTo>
                  <a:pt x="4010970" y="4161894"/>
                </a:lnTo>
                <a:lnTo>
                  <a:pt x="4002764" y="4161042"/>
                </a:lnTo>
                <a:cubicBezTo>
                  <a:pt x="3957904" y="4159210"/>
                  <a:pt x="3912934" y="4160186"/>
                  <a:pt x="3868108" y="4163980"/>
                </a:cubicBezTo>
                <a:cubicBezTo>
                  <a:pt x="3637072" y="4178737"/>
                  <a:pt x="3405779" y="4172076"/>
                  <a:pt x="3174741" y="4175341"/>
                </a:cubicBezTo>
                <a:cubicBezTo>
                  <a:pt x="2865668" y="4179782"/>
                  <a:pt x="2556851" y="4168420"/>
                  <a:pt x="2247906" y="4167376"/>
                </a:cubicBezTo>
                <a:cubicBezTo>
                  <a:pt x="2184582" y="4167115"/>
                  <a:pt x="2121002" y="4170510"/>
                  <a:pt x="2057934" y="4175733"/>
                </a:cubicBezTo>
                <a:cubicBezTo>
                  <a:pt x="1970560" y="4182786"/>
                  <a:pt x="1884336" y="4173905"/>
                  <a:pt x="1797729" y="4165547"/>
                </a:cubicBezTo>
                <a:cubicBezTo>
                  <a:pt x="1693340" y="4155492"/>
                  <a:pt x="1589207" y="4164372"/>
                  <a:pt x="1485458" y="4175995"/>
                </a:cubicBezTo>
                <a:cubicBezTo>
                  <a:pt x="1307344" y="4195571"/>
                  <a:pt x="1127888" y="4198979"/>
                  <a:pt x="949185" y="4186181"/>
                </a:cubicBezTo>
                <a:cubicBezTo>
                  <a:pt x="751793" y="4172468"/>
                  <a:pt x="554529" y="4174950"/>
                  <a:pt x="357136" y="4175995"/>
                </a:cubicBezTo>
                <a:lnTo>
                  <a:pt x="0" y="417506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16" name="Google Shape;216;p11"/>
          <p:cNvSpPr/>
          <p:nvPr/>
        </p:nvSpPr>
        <p:spPr>
          <a:xfrm>
            <a:off x="4654296" y="2463186"/>
            <a:ext cx="4243589" cy="18288"/>
          </a:xfrm>
          <a:custGeom>
            <a:rect b="b" l="l" r="r" t="t"/>
            <a:pathLst>
              <a:path extrusionOk="0" fill="none" h="18288" w="4243589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extrusionOk="0" h="18288" w="4243589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12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Зображення, що містить текст, годинник, коло, ілюстрація&#10;&#10;Вміст на основі ШІ може бути неправильним." id="217" name="Google Shape;217;p11"/>
          <p:cNvPicPr preferRelativeResize="0"/>
          <p:nvPr/>
        </p:nvPicPr>
        <p:blipFill rotWithShape="1">
          <a:blip r:embed="rId4">
            <a:alphaModFix/>
          </a:blip>
          <a:srcRect b="5624" l="0" r="-1" t="0"/>
          <a:stretch/>
        </p:blipFill>
        <p:spPr>
          <a:xfrm>
            <a:off x="1" y="4267200"/>
            <a:ext cx="4051081" cy="2590800"/>
          </a:xfrm>
          <a:custGeom>
            <a:rect b="b" l="l" r="r" t="t"/>
            <a:pathLst>
              <a:path extrusionOk="0" h="2496030" w="4051081">
                <a:moveTo>
                  <a:pt x="2464753" y="4"/>
                </a:moveTo>
                <a:cubicBezTo>
                  <a:pt x="2509518" y="-78"/>
                  <a:pt x="2554292" y="1163"/>
                  <a:pt x="2599067" y="4428"/>
                </a:cubicBezTo>
                <a:cubicBezTo>
                  <a:pt x="2749817" y="17813"/>
                  <a:pt x="2901270" y="21079"/>
                  <a:pt x="3052443" y="14222"/>
                </a:cubicBezTo>
                <a:cubicBezTo>
                  <a:pt x="3173923" y="5694"/>
                  <a:pt x="3295774" y="4206"/>
                  <a:pt x="3417420" y="9782"/>
                </a:cubicBezTo>
                <a:cubicBezTo>
                  <a:pt x="3530764" y="16442"/>
                  <a:pt x="3644108" y="23233"/>
                  <a:pt x="3757835" y="19315"/>
                </a:cubicBezTo>
                <a:cubicBezTo>
                  <a:pt x="3803121" y="17748"/>
                  <a:pt x="3847768" y="15789"/>
                  <a:pt x="3892671" y="13177"/>
                </a:cubicBezTo>
                <a:cubicBezTo>
                  <a:pt x="3933972" y="9619"/>
                  <a:pt x="3975386" y="7938"/>
                  <a:pt x="4016790" y="8134"/>
                </a:cubicBezTo>
                <a:lnTo>
                  <a:pt x="4034037" y="8999"/>
                </a:lnTo>
                <a:lnTo>
                  <a:pt x="4035370" y="62503"/>
                </a:lnTo>
                <a:cubicBezTo>
                  <a:pt x="4033549" y="118790"/>
                  <a:pt x="4026390" y="174983"/>
                  <a:pt x="4020562" y="231143"/>
                </a:cubicBezTo>
                <a:cubicBezTo>
                  <a:pt x="4014860" y="285717"/>
                  <a:pt x="4006498" y="343464"/>
                  <a:pt x="4019168" y="393470"/>
                </a:cubicBezTo>
                <a:cubicBezTo>
                  <a:pt x="4042480" y="482184"/>
                  <a:pt x="4024236" y="566457"/>
                  <a:pt x="4014100" y="651618"/>
                </a:cubicBezTo>
                <a:cubicBezTo>
                  <a:pt x="4001874" y="734926"/>
                  <a:pt x="4003635" y="819681"/>
                  <a:pt x="4019295" y="902406"/>
                </a:cubicBezTo>
                <a:cubicBezTo>
                  <a:pt x="4031711" y="960787"/>
                  <a:pt x="4031711" y="1020184"/>
                  <a:pt x="4033231" y="1078946"/>
                </a:cubicBezTo>
                <a:cubicBezTo>
                  <a:pt x="4034118" y="1115753"/>
                  <a:pt x="4020562" y="1153193"/>
                  <a:pt x="4011566" y="1189872"/>
                </a:cubicBezTo>
                <a:cubicBezTo>
                  <a:pt x="3995476" y="1256123"/>
                  <a:pt x="3989648" y="1323388"/>
                  <a:pt x="4011566" y="1387989"/>
                </a:cubicBezTo>
                <a:cubicBezTo>
                  <a:pt x="4042100" y="1477465"/>
                  <a:pt x="4059584" y="1566941"/>
                  <a:pt x="4046914" y="1661622"/>
                </a:cubicBezTo>
                <a:cubicBezTo>
                  <a:pt x="4039566" y="1720003"/>
                  <a:pt x="4037919" y="1779654"/>
                  <a:pt x="4026896" y="1837274"/>
                </a:cubicBezTo>
                <a:cubicBezTo>
                  <a:pt x="4008779" y="1932843"/>
                  <a:pt x="4015240" y="2027776"/>
                  <a:pt x="4029684" y="2121948"/>
                </a:cubicBezTo>
                <a:cubicBezTo>
                  <a:pt x="4039832" y="2200637"/>
                  <a:pt x="4040934" y="2280226"/>
                  <a:pt x="4032978" y="2359155"/>
                </a:cubicBezTo>
                <a:lnTo>
                  <a:pt x="4023519" y="2496030"/>
                </a:lnTo>
                <a:lnTo>
                  <a:pt x="0" y="2496030"/>
                </a:lnTo>
                <a:lnTo>
                  <a:pt x="0" y="12459"/>
                </a:lnTo>
                <a:lnTo>
                  <a:pt x="17104" y="15006"/>
                </a:lnTo>
                <a:cubicBezTo>
                  <a:pt x="83627" y="15006"/>
                  <a:pt x="150022" y="12263"/>
                  <a:pt x="216416" y="7824"/>
                </a:cubicBezTo>
                <a:cubicBezTo>
                  <a:pt x="361434" y="-156"/>
                  <a:pt x="506837" y="3162"/>
                  <a:pt x="651370" y="17748"/>
                </a:cubicBezTo>
                <a:cubicBezTo>
                  <a:pt x="753623" y="25440"/>
                  <a:pt x="856335" y="24213"/>
                  <a:pt x="958396" y="14092"/>
                </a:cubicBezTo>
                <a:cubicBezTo>
                  <a:pt x="1145682" y="-1710"/>
                  <a:pt x="1332584" y="10958"/>
                  <a:pt x="1519486" y="21666"/>
                </a:cubicBezTo>
                <a:cubicBezTo>
                  <a:pt x="1700504" y="32113"/>
                  <a:pt x="1881394" y="24408"/>
                  <a:pt x="2062411" y="17487"/>
                </a:cubicBezTo>
                <a:cubicBezTo>
                  <a:pt x="2196255" y="12394"/>
                  <a:pt x="2330459" y="249"/>
                  <a:pt x="2464753" y="4"/>
                </a:cubicBezTo>
                <a:close/>
              </a:path>
            </a:pathLst>
          </a:custGeom>
          <a:noFill/>
          <a:ln>
            <a:noFill/>
          </a:ln>
        </p:spPr>
      </p:pic>
      <p:grpSp>
        <p:nvGrpSpPr>
          <p:cNvPr id="218" name="Google Shape;218;p11"/>
          <p:cNvGrpSpPr/>
          <p:nvPr/>
        </p:nvGrpSpPr>
        <p:grpSpPr>
          <a:xfrm>
            <a:off x="4966106" y="2706624"/>
            <a:ext cx="6270955" cy="3483864"/>
            <a:chOff x="311810" y="0"/>
            <a:chExt cx="6270955" cy="3483864"/>
          </a:xfrm>
        </p:grpSpPr>
        <p:sp>
          <p:nvSpPr>
            <p:cNvPr id="219" name="Google Shape;219;p11"/>
            <p:cNvSpPr/>
            <p:nvPr/>
          </p:nvSpPr>
          <p:spPr>
            <a:xfrm>
              <a:off x="311810" y="0"/>
              <a:ext cx="6270955" cy="3483864"/>
            </a:xfrm>
            <a:prstGeom prst="roundRect">
              <a:avLst>
                <a:gd fmla="val 10000" name="adj"/>
              </a:avLst>
            </a:prstGeom>
            <a:solidFill>
              <a:srgbClr val="E97131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1"/>
            <p:cNvSpPr txBox="1"/>
            <p:nvPr/>
          </p:nvSpPr>
          <p:spPr>
            <a:xfrm>
              <a:off x="413849" y="102039"/>
              <a:ext cx="6066877" cy="32797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1" lang="en-US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Навчання персоналу</a:t>
              </a: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rial"/>
                <a:buChar char="•"/>
              </a:pPr>
              <a:r>
                <a:rPr b="0" i="0" lang="en-US" sz="1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Цільова аудиторія: юридичний відділ, структурні підрозділи</a:t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rial"/>
                <a:buChar char="•"/>
              </a:pPr>
              <a:r>
                <a:rPr b="0" i="0" lang="en-US" sz="1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Формат: онлайн/офлайн тренінги</a:t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rial"/>
                <a:buChar char="•"/>
              </a:pPr>
              <a:r>
                <a:rPr b="0" i="0" lang="en-US" sz="1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Матеріали: інструкції, відеоуроки</a:t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rial"/>
                <a:buChar char="•"/>
              </a:pPr>
              <a:r>
                <a:rPr b="1" i="0" lang="en-US" sz="1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Навчання персоналу</a:t>
              </a:r>
              <a:br>
                <a:rPr b="0" i="0" lang="en-US" sz="1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US" sz="1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Проведення серії тренінгів і семінарів</a:t>
              </a:r>
              <a:br>
                <a:rPr b="0" i="0" lang="en-US" sz="1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US" sz="1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Розробка інструкцій і відеогайдів</a:t>
              </a:r>
              <a:br>
                <a:rPr b="0" i="0" lang="en-US" sz="1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US" sz="1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Підтримка через helpdesk та регулярні консультації</a:t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12"/>
          <p:cNvPicPr preferRelativeResize="0"/>
          <p:nvPr/>
        </p:nvPicPr>
        <p:blipFill rotWithShape="1">
          <a:blip r:embed="rId3">
            <a:alphaModFix/>
          </a:blip>
          <a:srcRect b="0" l="21329" r="22538" t="0"/>
          <a:stretch/>
        </p:blipFill>
        <p:spPr>
          <a:xfrm>
            <a:off x="20" y="10"/>
            <a:ext cx="4041316" cy="4193753"/>
          </a:xfrm>
          <a:custGeom>
            <a:rect b="b" l="l" r="r" t="t"/>
            <a:pathLst>
              <a:path extrusionOk="0" h="4193763" w="4041336">
                <a:moveTo>
                  <a:pt x="0" y="0"/>
                </a:moveTo>
                <a:lnTo>
                  <a:pt x="4019848" y="0"/>
                </a:lnTo>
                <a:lnTo>
                  <a:pt x="4021195" y="11419"/>
                </a:lnTo>
                <a:cubicBezTo>
                  <a:pt x="4036145" y="95184"/>
                  <a:pt x="4033611" y="180091"/>
                  <a:pt x="4037665" y="264364"/>
                </a:cubicBezTo>
                <a:cubicBezTo>
                  <a:pt x="4042480" y="367421"/>
                  <a:pt x="4036399" y="470858"/>
                  <a:pt x="4034118" y="574168"/>
                </a:cubicBezTo>
                <a:cubicBezTo>
                  <a:pt x="4032344" y="662121"/>
                  <a:pt x="4023602" y="749948"/>
                  <a:pt x="4026263" y="838028"/>
                </a:cubicBezTo>
                <a:cubicBezTo>
                  <a:pt x="4026453" y="841074"/>
                  <a:pt x="4026453" y="844120"/>
                  <a:pt x="4026263" y="847166"/>
                </a:cubicBezTo>
                <a:cubicBezTo>
                  <a:pt x="4018154" y="944003"/>
                  <a:pt x="4018154" y="1041348"/>
                  <a:pt x="4026263" y="1138186"/>
                </a:cubicBezTo>
                <a:cubicBezTo>
                  <a:pt x="4028835" y="1178494"/>
                  <a:pt x="4028113" y="1218943"/>
                  <a:pt x="4024109" y="1259137"/>
                </a:cubicBezTo>
                <a:cubicBezTo>
                  <a:pt x="4020308" y="1310285"/>
                  <a:pt x="4008145" y="1362194"/>
                  <a:pt x="4016887" y="1412960"/>
                </a:cubicBezTo>
                <a:cubicBezTo>
                  <a:pt x="4022576" y="1454780"/>
                  <a:pt x="4025705" y="1496916"/>
                  <a:pt x="4026263" y="1539116"/>
                </a:cubicBezTo>
                <a:cubicBezTo>
                  <a:pt x="4030697" y="1633542"/>
                  <a:pt x="4026516" y="1728475"/>
                  <a:pt x="4024869" y="1823155"/>
                </a:cubicBezTo>
                <a:cubicBezTo>
                  <a:pt x="4023095" y="1933446"/>
                  <a:pt x="4025883" y="2043737"/>
                  <a:pt x="4017014" y="2154154"/>
                </a:cubicBezTo>
                <a:cubicBezTo>
                  <a:pt x="4012136" y="2243351"/>
                  <a:pt x="4012136" y="2332751"/>
                  <a:pt x="4017014" y="2421948"/>
                </a:cubicBezTo>
                <a:cubicBezTo>
                  <a:pt x="4019421" y="2503683"/>
                  <a:pt x="4031711" y="2584656"/>
                  <a:pt x="4029684" y="2667279"/>
                </a:cubicBezTo>
                <a:cubicBezTo>
                  <a:pt x="4027276" y="2763608"/>
                  <a:pt x="4015874" y="2859684"/>
                  <a:pt x="4019421" y="2956268"/>
                </a:cubicBezTo>
                <a:cubicBezTo>
                  <a:pt x="4021068" y="3002339"/>
                  <a:pt x="4021195" y="3048410"/>
                  <a:pt x="4022082" y="3094480"/>
                </a:cubicBezTo>
                <a:cubicBezTo>
                  <a:pt x="4023222" y="3149943"/>
                  <a:pt x="4033231" y="3205278"/>
                  <a:pt x="4027656" y="3260614"/>
                </a:cubicBezTo>
                <a:cubicBezTo>
                  <a:pt x="4018408" y="3352883"/>
                  <a:pt x="3994462" y="3443628"/>
                  <a:pt x="4009412" y="3538181"/>
                </a:cubicBezTo>
                <a:cubicBezTo>
                  <a:pt x="4017647" y="3590217"/>
                  <a:pt x="4026896" y="3642380"/>
                  <a:pt x="4031711" y="3694923"/>
                </a:cubicBezTo>
                <a:cubicBezTo>
                  <a:pt x="4035892" y="3741882"/>
                  <a:pt x="4046407" y="3789603"/>
                  <a:pt x="4038425" y="3836308"/>
                </a:cubicBezTo>
                <a:cubicBezTo>
                  <a:pt x="4031584" y="3876287"/>
                  <a:pt x="4035131" y="3916266"/>
                  <a:pt x="4029810" y="3956245"/>
                </a:cubicBezTo>
                <a:cubicBezTo>
                  <a:pt x="4022842" y="4008661"/>
                  <a:pt x="4019168" y="4061966"/>
                  <a:pt x="4013847" y="4114764"/>
                </a:cubicBezTo>
                <a:lnTo>
                  <a:pt x="4010970" y="4161894"/>
                </a:lnTo>
                <a:lnTo>
                  <a:pt x="4002764" y="4161042"/>
                </a:lnTo>
                <a:cubicBezTo>
                  <a:pt x="3957904" y="4159210"/>
                  <a:pt x="3912934" y="4160186"/>
                  <a:pt x="3868108" y="4163980"/>
                </a:cubicBezTo>
                <a:cubicBezTo>
                  <a:pt x="3637072" y="4178737"/>
                  <a:pt x="3405779" y="4172076"/>
                  <a:pt x="3174741" y="4175341"/>
                </a:cubicBezTo>
                <a:cubicBezTo>
                  <a:pt x="2865668" y="4179782"/>
                  <a:pt x="2556851" y="4168420"/>
                  <a:pt x="2247906" y="4167376"/>
                </a:cubicBezTo>
                <a:cubicBezTo>
                  <a:pt x="2184582" y="4167115"/>
                  <a:pt x="2121002" y="4170510"/>
                  <a:pt x="2057934" y="4175733"/>
                </a:cubicBezTo>
                <a:cubicBezTo>
                  <a:pt x="1970560" y="4182786"/>
                  <a:pt x="1884336" y="4173905"/>
                  <a:pt x="1797729" y="4165547"/>
                </a:cubicBezTo>
                <a:cubicBezTo>
                  <a:pt x="1693340" y="4155492"/>
                  <a:pt x="1589207" y="4164372"/>
                  <a:pt x="1485458" y="4175995"/>
                </a:cubicBezTo>
                <a:cubicBezTo>
                  <a:pt x="1307344" y="4195571"/>
                  <a:pt x="1127888" y="4198979"/>
                  <a:pt x="949185" y="4186181"/>
                </a:cubicBezTo>
                <a:cubicBezTo>
                  <a:pt x="751793" y="4172468"/>
                  <a:pt x="554529" y="4174950"/>
                  <a:pt x="357136" y="4175995"/>
                </a:cubicBezTo>
                <a:lnTo>
                  <a:pt x="0" y="417506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27" name="Google Shape;227;p12"/>
          <p:cNvSpPr/>
          <p:nvPr/>
        </p:nvSpPr>
        <p:spPr>
          <a:xfrm>
            <a:off x="4654296" y="2463186"/>
            <a:ext cx="4243589" cy="18288"/>
          </a:xfrm>
          <a:custGeom>
            <a:rect b="b" l="l" r="r" t="t"/>
            <a:pathLst>
              <a:path extrusionOk="0" fill="none" h="18288" w="4243589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extrusionOk="0" h="18288" w="4243589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12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Зображення, що містить ескіз, малюнок, мультфільм, ілюстрація&#10;&#10;Вміст на основі ШІ може бути неправильним." id="228" name="Google Shape;228;p12"/>
          <p:cNvPicPr preferRelativeResize="0"/>
          <p:nvPr/>
        </p:nvPicPr>
        <p:blipFill rotWithShape="1">
          <a:blip r:embed="rId4">
            <a:alphaModFix/>
          </a:blip>
          <a:srcRect b="125" l="0" r="-1" t="3768"/>
          <a:stretch/>
        </p:blipFill>
        <p:spPr>
          <a:xfrm>
            <a:off x="1" y="4267200"/>
            <a:ext cx="4051081" cy="2590800"/>
          </a:xfrm>
          <a:custGeom>
            <a:rect b="b" l="l" r="r" t="t"/>
            <a:pathLst>
              <a:path extrusionOk="0" h="2496030" w="4051081">
                <a:moveTo>
                  <a:pt x="2464753" y="4"/>
                </a:moveTo>
                <a:cubicBezTo>
                  <a:pt x="2509518" y="-78"/>
                  <a:pt x="2554292" y="1163"/>
                  <a:pt x="2599067" y="4428"/>
                </a:cubicBezTo>
                <a:cubicBezTo>
                  <a:pt x="2749817" y="17813"/>
                  <a:pt x="2901270" y="21079"/>
                  <a:pt x="3052443" y="14222"/>
                </a:cubicBezTo>
                <a:cubicBezTo>
                  <a:pt x="3173923" y="5694"/>
                  <a:pt x="3295774" y="4206"/>
                  <a:pt x="3417420" y="9782"/>
                </a:cubicBezTo>
                <a:cubicBezTo>
                  <a:pt x="3530764" y="16442"/>
                  <a:pt x="3644108" y="23233"/>
                  <a:pt x="3757835" y="19315"/>
                </a:cubicBezTo>
                <a:cubicBezTo>
                  <a:pt x="3803121" y="17748"/>
                  <a:pt x="3847768" y="15789"/>
                  <a:pt x="3892671" y="13177"/>
                </a:cubicBezTo>
                <a:cubicBezTo>
                  <a:pt x="3933972" y="9619"/>
                  <a:pt x="3975386" y="7938"/>
                  <a:pt x="4016790" y="8134"/>
                </a:cubicBezTo>
                <a:lnTo>
                  <a:pt x="4034037" y="8999"/>
                </a:lnTo>
                <a:lnTo>
                  <a:pt x="4035370" y="62503"/>
                </a:lnTo>
                <a:cubicBezTo>
                  <a:pt x="4033549" y="118790"/>
                  <a:pt x="4026390" y="174983"/>
                  <a:pt x="4020562" y="231143"/>
                </a:cubicBezTo>
                <a:cubicBezTo>
                  <a:pt x="4014860" y="285717"/>
                  <a:pt x="4006498" y="343464"/>
                  <a:pt x="4019168" y="393470"/>
                </a:cubicBezTo>
                <a:cubicBezTo>
                  <a:pt x="4042480" y="482184"/>
                  <a:pt x="4024236" y="566457"/>
                  <a:pt x="4014100" y="651618"/>
                </a:cubicBezTo>
                <a:cubicBezTo>
                  <a:pt x="4001874" y="734926"/>
                  <a:pt x="4003635" y="819681"/>
                  <a:pt x="4019295" y="902406"/>
                </a:cubicBezTo>
                <a:cubicBezTo>
                  <a:pt x="4031711" y="960787"/>
                  <a:pt x="4031711" y="1020184"/>
                  <a:pt x="4033231" y="1078946"/>
                </a:cubicBezTo>
                <a:cubicBezTo>
                  <a:pt x="4034118" y="1115753"/>
                  <a:pt x="4020562" y="1153193"/>
                  <a:pt x="4011566" y="1189872"/>
                </a:cubicBezTo>
                <a:cubicBezTo>
                  <a:pt x="3995476" y="1256123"/>
                  <a:pt x="3989648" y="1323388"/>
                  <a:pt x="4011566" y="1387989"/>
                </a:cubicBezTo>
                <a:cubicBezTo>
                  <a:pt x="4042100" y="1477465"/>
                  <a:pt x="4059584" y="1566941"/>
                  <a:pt x="4046914" y="1661622"/>
                </a:cubicBezTo>
                <a:cubicBezTo>
                  <a:pt x="4039566" y="1720003"/>
                  <a:pt x="4037919" y="1779654"/>
                  <a:pt x="4026896" y="1837274"/>
                </a:cubicBezTo>
                <a:cubicBezTo>
                  <a:pt x="4008779" y="1932843"/>
                  <a:pt x="4015240" y="2027776"/>
                  <a:pt x="4029684" y="2121948"/>
                </a:cubicBezTo>
                <a:cubicBezTo>
                  <a:pt x="4039832" y="2200637"/>
                  <a:pt x="4040934" y="2280226"/>
                  <a:pt x="4032978" y="2359155"/>
                </a:cubicBezTo>
                <a:lnTo>
                  <a:pt x="4023519" y="2496030"/>
                </a:lnTo>
                <a:lnTo>
                  <a:pt x="0" y="2496030"/>
                </a:lnTo>
                <a:lnTo>
                  <a:pt x="0" y="12459"/>
                </a:lnTo>
                <a:lnTo>
                  <a:pt x="17104" y="15006"/>
                </a:lnTo>
                <a:cubicBezTo>
                  <a:pt x="83627" y="15006"/>
                  <a:pt x="150022" y="12263"/>
                  <a:pt x="216416" y="7824"/>
                </a:cubicBezTo>
                <a:cubicBezTo>
                  <a:pt x="361434" y="-156"/>
                  <a:pt x="506837" y="3162"/>
                  <a:pt x="651370" y="17748"/>
                </a:cubicBezTo>
                <a:cubicBezTo>
                  <a:pt x="753623" y="25440"/>
                  <a:pt x="856335" y="24213"/>
                  <a:pt x="958396" y="14092"/>
                </a:cubicBezTo>
                <a:cubicBezTo>
                  <a:pt x="1145682" y="-1710"/>
                  <a:pt x="1332584" y="10958"/>
                  <a:pt x="1519486" y="21666"/>
                </a:cubicBezTo>
                <a:cubicBezTo>
                  <a:pt x="1700504" y="32113"/>
                  <a:pt x="1881394" y="24408"/>
                  <a:pt x="2062411" y="17487"/>
                </a:cubicBezTo>
                <a:cubicBezTo>
                  <a:pt x="2196255" y="12394"/>
                  <a:pt x="2330459" y="249"/>
                  <a:pt x="2464753" y="4"/>
                </a:cubicBezTo>
                <a:close/>
              </a:path>
            </a:pathLst>
          </a:custGeom>
          <a:noFill/>
          <a:ln>
            <a:noFill/>
          </a:ln>
        </p:spPr>
      </p:pic>
      <p:grpSp>
        <p:nvGrpSpPr>
          <p:cNvPr id="229" name="Google Shape;229;p12"/>
          <p:cNvGrpSpPr/>
          <p:nvPr/>
        </p:nvGrpSpPr>
        <p:grpSpPr>
          <a:xfrm>
            <a:off x="4654296" y="2706624"/>
            <a:ext cx="6894575" cy="3483863"/>
            <a:chOff x="0" y="0"/>
            <a:chExt cx="6894575" cy="3483863"/>
          </a:xfrm>
        </p:grpSpPr>
        <p:sp>
          <p:nvSpPr>
            <p:cNvPr id="230" name="Google Shape;230;p12"/>
            <p:cNvSpPr/>
            <p:nvPr/>
          </p:nvSpPr>
          <p:spPr>
            <a:xfrm>
              <a:off x="0" y="0"/>
              <a:ext cx="5515660" cy="766450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EC8154"/>
                </a:gs>
                <a:gs pos="50000">
                  <a:srgbClr val="F16E27"/>
                </a:gs>
                <a:gs pos="100000">
                  <a:srgbClr val="DF5D1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2"/>
            <p:cNvSpPr txBox="1"/>
            <p:nvPr/>
          </p:nvSpPr>
          <p:spPr>
            <a:xfrm>
              <a:off x="22449" y="22449"/>
              <a:ext cx="4623835" cy="721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Моніторинг та вдосконалення</a:t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2"/>
            <p:cNvSpPr/>
            <p:nvPr/>
          </p:nvSpPr>
          <p:spPr>
            <a:xfrm>
              <a:off x="461936" y="905804"/>
              <a:ext cx="5515660" cy="766450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EC8154"/>
                </a:gs>
                <a:gs pos="50000">
                  <a:srgbClr val="F16E27"/>
                </a:gs>
                <a:gs pos="100000">
                  <a:srgbClr val="DF5D1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2"/>
            <p:cNvSpPr txBox="1"/>
            <p:nvPr/>
          </p:nvSpPr>
          <p:spPr>
            <a:xfrm>
              <a:off x="484385" y="928253"/>
              <a:ext cx="4510633" cy="721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Times New Roman"/>
                <a:buNone/>
              </a:pPr>
              <a:r>
                <a:rPr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Регулярний перегляд показників</a:t>
              </a:r>
              <a:endParaRPr/>
            </a:p>
          </p:txBody>
        </p:sp>
        <p:sp>
          <p:nvSpPr>
            <p:cNvPr id="234" name="Google Shape;234;p12"/>
            <p:cNvSpPr/>
            <p:nvPr/>
          </p:nvSpPr>
          <p:spPr>
            <a:xfrm>
              <a:off x="916978" y="1811609"/>
              <a:ext cx="5515660" cy="766450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EC8154"/>
                </a:gs>
                <a:gs pos="50000">
                  <a:srgbClr val="F16E27"/>
                </a:gs>
                <a:gs pos="100000">
                  <a:srgbClr val="DF5D1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2"/>
            <p:cNvSpPr txBox="1"/>
            <p:nvPr/>
          </p:nvSpPr>
          <p:spPr>
            <a:xfrm>
              <a:off x="939427" y="1834058"/>
              <a:ext cx="4517528" cy="721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Times New Roman"/>
                <a:buNone/>
              </a:pPr>
              <a:r>
                <a:rPr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Внесення змін за результатами аналізу</a:t>
              </a:r>
              <a:endParaRPr/>
            </a:p>
          </p:txBody>
        </p:sp>
        <p:sp>
          <p:nvSpPr>
            <p:cNvPr id="236" name="Google Shape;236;p12"/>
            <p:cNvSpPr/>
            <p:nvPr/>
          </p:nvSpPr>
          <p:spPr>
            <a:xfrm>
              <a:off x="1378915" y="2717413"/>
              <a:ext cx="5515660" cy="766450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EC8154"/>
                </a:gs>
                <a:gs pos="50000">
                  <a:srgbClr val="F16E27"/>
                </a:gs>
                <a:gs pos="100000">
                  <a:srgbClr val="DF5D1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2"/>
            <p:cNvSpPr txBox="1"/>
            <p:nvPr/>
          </p:nvSpPr>
          <p:spPr>
            <a:xfrm>
              <a:off x="1401364" y="2739862"/>
              <a:ext cx="4510633" cy="721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Times New Roman"/>
                <a:buNone/>
              </a:pPr>
              <a:r>
                <a:rPr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Інструменти зворотного зв'язку</a:t>
              </a:r>
              <a:endParaRPr/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5017468" y="587031"/>
              <a:ext cx="498192" cy="498192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F6D4CC">
                <a:alpha val="89803"/>
              </a:srgbClr>
            </a:solidFill>
            <a:ln cap="flat" cmpd="sng" w="12700">
              <a:solidFill>
                <a:srgbClr val="F6D4CC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2"/>
            <p:cNvSpPr txBox="1"/>
            <p:nvPr/>
          </p:nvSpPr>
          <p:spPr>
            <a:xfrm>
              <a:off x="5129561" y="587031"/>
              <a:ext cx="274006" cy="3748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27925" spcFirstLastPara="1" rIns="27925" wrap="square" tIns="279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None/>
              </a:pPr>
              <a:r>
                <a:t/>
              </a:r>
              <a:endPara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2"/>
            <p:cNvSpPr/>
            <p:nvPr/>
          </p:nvSpPr>
          <p:spPr>
            <a:xfrm>
              <a:off x="5479404" y="1492835"/>
              <a:ext cx="498192" cy="498192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F6D4CC">
                <a:alpha val="89803"/>
              </a:srgbClr>
            </a:solidFill>
            <a:ln cap="flat" cmpd="sng" w="12700">
              <a:solidFill>
                <a:srgbClr val="F6D4CC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2"/>
            <p:cNvSpPr txBox="1"/>
            <p:nvPr/>
          </p:nvSpPr>
          <p:spPr>
            <a:xfrm>
              <a:off x="5591497" y="1492835"/>
              <a:ext cx="274006" cy="3748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27925" spcFirstLastPara="1" rIns="27925" wrap="square" tIns="279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None/>
              </a:pPr>
              <a:r>
                <a:t/>
              </a:r>
              <a:endPara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2"/>
            <p:cNvSpPr/>
            <p:nvPr/>
          </p:nvSpPr>
          <p:spPr>
            <a:xfrm>
              <a:off x="5934446" y="2398640"/>
              <a:ext cx="498192" cy="498192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F6D4CC">
                <a:alpha val="89803"/>
              </a:srgbClr>
            </a:solidFill>
            <a:ln cap="flat" cmpd="sng" w="12700">
              <a:solidFill>
                <a:srgbClr val="F6D4CC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2"/>
            <p:cNvSpPr txBox="1"/>
            <p:nvPr/>
          </p:nvSpPr>
          <p:spPr>
            <a:xfrm>
              <a:off x="6046539" y="2398640"/>
              <a:ext cx="274006" cy="3748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27925" spcFirstLastPara="1" rIns="27925" wrap="square" tIns="279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None/>
              </a:pPr>
              <a:r>
                <a:t/>
              </a:r>
              <a:endPara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3"/>
          <p:cNvSpPr/>
          <p:nvPr/>
        </p:nvSpPr>
        <p:spPr>
          <a:xfrm>
            <a:off x="1" y="-2"/>
            <a:ext cx="12191996" cy="6858000"/>
          </a:xfrm>
          <a:prstGeom prst="rect">
            <a:avLst/>
          </a:prstGeom>
          <a:solidFill>
            <a:srgbClr val="82766A">
              <a:alpha val="1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Зображення, що містить хмара, прапор, небо, символ&#10;&#10;Вміст на основі ШІ може бути неправильним." id="250" name="Google Shape;250;p13"/>
          <p:cNvPicPr preferRelativeResize="0"/>
          <p:nvPr/>
        </p:nvPicPr>
        <p:blipFill rotWithShape="1">
          <a:blip r:embed="rId3">
            <a:alphaModFix/>
          </a:blip>
          <a:srcRect b="2" l="15092" r="16303" t="0"/>
          <a:stretch/>
        </p:blipFill>
        <p:spPr>
          <a:xfrm>
            <a:off x="-8" y="3429008"/>
            <a:ext cx="4038600" cy="3428999"/>
          </a:xfrm>
          <a:custGeom>
            <a:rect b="b" l="l" r="r" t="t"/>
            <a:pathLst>
              <a:path extrusionOk="0" h="3428999" w="4038600">
                <a:moveTo>
                  <a:pt x="0" y="0"/>
                </a:moveTo>
                <a:lnTo>
                  <a:pt x="3832764" y="0"/>
                </a:lnTo>
                <a:lnTo>
                  <a:pt x="3833410" y="4411"/>
                </a:lnTo>
                <a:cubicBezTo>
                  <a:pt x="3834310" y="12542"/>
                  <a:pt x="3834933" y="20617"/>
                  <a:pt x="3835321" y="28434"/>
                </a:cubicBezTo>
                <a:cubicBezTo>
                  <a:pt x="3843020" y="30350"/>
                  <a:pt x="3840588" y="61692"/>
                  <a:pt x="3852266" y="50998"/>
                </a:cubicBezTo>
                <a:cubicBezTo>
                  <a:pt x="3853153" y="61314"/>
                  <a:pt x="3849223" y="70391"/>
                  <a:pt x="3856614" y="62023"/>
                </a:cubicBezTo>
                <a:cubicBezTo>
                  <a:pt x="3857136" y="65272"/>
                  <a:pt x="3858208" y="66796"/>
                  <a:pt x="3859557" y="67517"/>
                </a:cubicBezTo>
                <a:lnTo>
                  <a:pt x="3860141" y="67604"/>
                </a:lnTo>
                <a:lnTo>
                  <a:pt x="3861913" y="90672"/>
                </a:lnTo>
                <a:lnTo>
                  <a:pt x="3863084" y="93141"/>
                </a:lnTo>
                <a:cubicBezTo>
                  <a:pt x="3863070" y="98407"/>
                  <a:pt x="3863057" y="103672"/>
                  <a:pt x="3863043" y="108938"/>
                </a:cubicBezTo>
                <a:lnTo>
                  <a:pt x="3863660" y="116693"/>
                </a:lnTo>
                <a:lnTo>
                  <a:pt x="3862518" y="119721"/>
                </a:lnTo>
                <a:cubicBezTo>
                  <a:pt x="3862017" y="122528"/>
                  <a:pt x="3862239" y="125949"/>
                  <a:pt x="3864097" y="130743"/>
                </a:cubicBezTo>
                <a:lnTo>
                  <a:pt x="3864775" y="131693"/>
                </a:lnTo>
                <a:lnTo>
                  <a:pt x="3864231" y="141960"/>
                </a:lnTo>
                <a:cubicBezTo>
                  <a:pt x="3863734" y="145469"/>
                  <a:pt x="3862886" y="148837"/>
                  <a:pt x="3861543" y="151981"/>
                </a:cubicBezTo>
                <a:cubicBezTo>
                  <a:pt x="3876816" y="176028"/>
                  <a:pt x="3873891" y="209754"/>
                  <a:pt x="3881956" y="241275"/>
                </a:cubicBezTo>
                <a:cubicBezTo>
                  <a:pt x="3880805" y="282291"/>
                  <a:pt x="3871108" y="290637"/>
                  <a:pt x="3883245" y="317540"/>
                </a:cubicBezTo>
                <a:cubicBezTo>
                  <a:pt x="3887431" y="330343"/>
                  <a:pt x="3884915" y="349601"/>
                  <a:pt x="3894824" y="382132"/>
                </a:cubicBezTo>
                <a:cubicBezTo>
                  <a:pt x="3902184" y="412768"/>
                  <a:pt x="3905028" y="440981"/>
                  <a:pt x="3912029" y="468465"/>
                </a:cubicBezTo>
                <a:cubicBezTo>
                  <a:pt x="3918870" y="501219"/>
                  <a:pt x="3919171" y="493504"/>
                  <a:pt x="3923563" y="512872"/>
                </a:cubicBezTo>
                <a:cubicBezTo>
                  <a:pt x="3925161" y="516259"/>
                  <a:pt x="3933257" y="548851"/>
                  <a:pt x="3935302" y="551780"/>
                </a:cubicBezTo>
                <a:cubicBezTo>
                  <a:pt x="3940193" y="569420"/>
                  <a:pt x="3948108" y="591435"/>
                  <a:pt x="3952908" y="618713"/>
                </a:cubicBezTo>
                <a:cubicBezTo>
                  <a:pt x="3949597" y="640336"/>
                  <a:pt x="3968857" y="662091"/>
                  <a:pt x="3964097" y="689135"/>
                </a:cubicBezTo>
                <a:cubicBezTo>
                  <a:pt x="3963409" y="698730"/>
                  <a:pt x="3967777" y="726290"/>
                  <a:pt x="3972561" y="730194"/>
                </a:cubicBezTo>
                <a:cubicBezTo>
                  <a:pt x="3974287" y="735671"/>
                  <a:pt x="3973869" y="742863"/>
                  <a:pt x="3978553" y="744105"/>
                </a:cubicBezTo>
                <a:cubicBezTo>
                  <a:pt x="3984369" y="746793"/>
                  <a:pt x="3979392" y="769550"/>
                  <a:pt x="3985056" y="764665"/>
                </a:cubicBezTo>
                <a:cubicBezTo>
                  <a:pt x="3981721" y="780759"/>
                  <a:pt x="3994221" y="788526"/>
                  <a:pt x="3998681" y="799644"/>
                </a:cubicBezTo>
                <a:cubicBezTo>
                  <a:pt x="3996807" y="806167"/>
                  <a:pt x="3999133" y="812044"/>
                  <a:pt x="4002586" y="819512"/>
                </a:cubicBezTo>
                <a:lnTo>
                  <a:pt x="4007152" y="829775"/>
                </a:lnTo>
                <a:cubicBezTo>
                  <a:pt x="4007290" y="831346"/>
                  <a:pt x="4007429" y="832918"/>
                  <a:pt x="4007568" y="834489"/>
                </a:cubicBezTo>
                <a:cubicBezTo>
                  <a:pt x="4008582" y="842878"/>
                  <a:pt x="4012501" y="870527"/>
                  <a:pt x="4013238" y="880111"/>
                </a:cubicBezTo>
                <a:lnTo>
                  <a:pt x="4011990" y="891990"/>
                </a:lnTo>
                <a:cubicBezTo>
                  <a:pt x="4012878" y="895711"/>
                  <a:pt x="4017741" y="899277"/>
                  <a:pt x="4018561" y="902435"/>
                </a:cubicBezTo>
                <a:lnTo>
                  <a:pt x="4016914" y="910937"/>
                </a:lnTo>
                <a:cubicBezTo>
                  <a:pt x="4021666" y="910045"/>
                  <a:pt x="4017754" y="920062"/>
                  <a:pt x="4017630" y="927631"/>
                </a:cubicBezTo>
                <a:cubicBezTo>
                  <a:pt x="4017765" y="943134"/>
                  <a:pt x="4017899" y="958638"/>
                  <a:pt x="4018033" y="974141"/>
                </a:cubicBezTo>
                <a:lnTo>
                  <a:pt x="4020844" y="1002853"/>
                </a:lnTo>
                <a:lnTo>
                  <a:pt x="4019159" y="1011649"/>
                </a:lnTo>
                <a:cubicBezTo>
                  <a:pt x="4018755" y="1030805"/>
                  <a:pt x="4025427" y="1051984"/>
                  <a:pt x="4019983" y="1065586"/>
                </a:cubicBezTo>
                <a:cubicBezTo>
                  <a:pt x="4019342" y="1071115"/>
                  <a:pt x="4019489" y="1076118"/>
                  <a:pt x="4020124" y="1080768"/>
                </a:cubicBezTo>
                <a:lnTo>
                  <a:pt x="4023046" y="1093182"/>
                </a:lnTo>
                <a:lnTo>
                  <a:pt x="4030993" y="1117768"/>
                </a:lnTo>
                <a:cubicBezTo>
                  <a:pt x="4017255" y="1119010"/>
                  <a:pt x="4036257" y="1175819"/>
                  <a:pt x="4024084" y="1169607"/>
                </a:cubicBezTo>
                <a:cubicBezTo>
                  <a:pt x="4026558" y="1192318"/>
                  <a:pt x="4002019" y="1213340"/>
                  <a:pt x="4015242" y="1235237"/>
                </a:cubicBezTo>
                <a:cubicBezTo>
                  <a:pt x="4014162" y="1269305"/>
                  <a:pt x="4018570" y="1317827"/>
                  <a:pt x="4017602" y="1350990"/>
                </a:cubicBezTo>
                <a:cubicBezTo>
                  <a:pt x="4023169" y="1344874"/>
                  <a:pt x="4021893" y="1374627"/>
                  <a:pt x="4021736" y="1378298"/>
                </a:cubicBezTo>
                <a:cubicBezTo>
                  <a:pt x="4018952" y="1400570"/>
                  <a:pt x="4019832" y="1419813"/>
                  <a:pt x="4016278" y="1458310"/>
                </a:cubicBezTo>
                <a:cubicBezTo>
                  <a:pt x="4018014" y="1492373"/>
                  <a:pt x="4008830" y="1521984"/>
                  <a:pt x="4018868" y="1553366"/>
                </a:cubicBezTo>
                <a:cubicBezTo>
                  <a:pt x="4016990" y="1555494"/>
                  <a:pt x="4015540" y="1558122"/>
                  <a:pt x="4014402" y="1561090"/>
                </a:cubicBezTo>
                <a:lnTo>
                  <a:pt x="4011936" y="1570307"/>
                </a:lnTo>
                <a:lnTo>
                  <a:pt x="4012405" y="1571592"/>
                </a:lnTo>
                <a:cubicBezTo>
                  <a:pt x="4013272" y="1577147"/>
                  <a:pt x="4012836" y="1580457"/>
                  <a:pt x="4011825" y="1582767"/>
                </a:cubicBezTo>
                <a:lnTo>
                  <a:pt x="4010160" y="1584906"/>
                </a:lnTo>
                <a:lnTo>
                  <a:pt x="4009282" y="1592480"/>
                </a:lnTo>
                <a:lnTo>
                  <a:pt x="4004224" y="1632608"/>
                </a:lnTo>
                <a:lnTo>
                  <a:pt x="4004766" y="1633033"/>
                </a:lnTo>
                <a:cubicBezTo>
                  <a:pt x="4005917" y="1634501"/>
                  <a:pt x="4006652" y="1636551"/>
                  <a:pt x="4006536" y="1639879"/>
                </a:cubicBezTo>
                <a:cubicBezTo>
                  <a:pt x="4015184" y="1636475"/>
                  <a:pt x="4009709" y="1642588"/>
                  <a:pt x="4008603" y="1652696"/>
                </a:cubicBezTo>
                <a:cubicBezTo>
                  <a:pt x="4021787" y="1649666"/>
                  <a:pt x="4013526" y="1677353"/>
                  <a:pt x="4020520" y="1683689"/>
                </a:cubicBezTo>
                <a:cubicBezTo>
                  <a:pt x="4019410" y="1691182"/>
                  <a:pt x="4018476" y="1699055"/>
                  <a:pt x="4017793" y="1707144"/>
                </a:cubicBezTo>
                <a:cubicBezTo>
                  <a:pt x="4017716" y="1708742"/>
                  <a:pt x="4017637" y="1710339"/>
                  <a:pt x="4017559" y="1711937"/>
                </a:cubicBezTo>
                <a:lnTo>
                  <a:pt x="4017686" y="1712065"/>
                </a:lnTo>
                <a:cubicBezTo>
                  <a:pt x="4017911" y="1713173"/>
                  <a:pt x="4017938" y="1714774"/>
                  <a:pt x="4017696" y="1717183"/>
                </a:cubicBezTo>
                <a:lnTo>
                  <a:pt x="4017133" y="1720681"/>
                </a:lnTo>
                <a:lnTo>
                  <a:pt x="4016678" y="1729981"/>
                </a:lnTo>
                <a:lnTo>
                  <a:pt x="4017384" y="1733388"/>
                </a:lnTo>
                <a:lnTo>
                  <a:pt x="4018907" y="1735034"/>
                </a:lnTo>
                <a:cubicBezTo>
                  <a:pt x="4018834" y="1735303"/>
                  <a:pt x="4018762" y="1735573"/>
                  <a:pt x="4018689" y="1735842"/>
                </a:cubicBezTo>
                <a:cubicBezTo>
                  <a:pt x="4015637" y="1741502"/>
                  <a:pt x="4011570" y="1742214"/>
                  <a:pt x="4022227" y="1754258"/>
                </a:cubicBezTo>
                <a:cubicBezTo>
                  <a:pt x="4017088" y="1767842"/>
                  <a:pt x="4023675" y="1773031"/>
                  <a:pt x="4025215" y="1794468"/>
                </a:cubicBezTo>
                <a:cubicBezTo>
                  <a:pt x="4020602" y="1801685"/>
                  <a:pt x="4021846" y="1809129"/>
                  <a:pt x="4024929" y="1817026"/>
                </a:cubicBezTo>
                <a:cubicBezTo>
                  <a:pt x="4022135" y="1836468"/>
                  <a:pt x="4026097" y="1856359"/>
                  <a:pt x="4026330" y="1879330"/>
                </a:cubicBezTo>
                <a:lnTo>
                  <a:pt x="4036998" y="1941432"/>
                </a:lnTo>
                <a:lnTo>
                  <a:pt x="4036084" y="2000732"/>
                </a:lnTo>
                <a:cubicBezTo>
                  <a:pt x="4034263" y="2008113"/>
                  <a:pt x="4032229" y="2015157"/>
                  <a:pt x="4030076" y="2021755"/>
                </a:cubicBezTo>
                <a:cubicBezTo>
                  <a:pt x="4035967" y="2031320"/>
                  <a:pt x="4023973" y="2053600"/>
                  <a:pt x="4037221" y="2057342"/>
                </a:cubicBezTo>
                <a:cubicBezTo>
                  <a:pt x="4034697" y="2066435"/>
                  <a:pt x="4028501" y="2069516"/>
                  <a:pt x="4037394" y="2070619"/>
                </a:cubicBezTo>
                <a:cubicBezTo>
                  <a:pt x="4036804" y="2073734"/>
                  <a:pt x="4037226" y="2076065"/>
                  <a:pt x="4038135" y="2078045"/>
                </a:cubicBezTo>
                <a:lnTo>
                  <a:pt x="4038600" y="2078724"/>
                </a:lnTo>
                <a:lnTo>
                  <a:pt x="4032779" y="2098845"/>
                </a:lnTo>
                <a:lnTo>
                  <a:pt x="4032983" y="2102024"/>
                </a:lnTo>
                <a:lnTo>
                  <a:pt x="4027939" y="2114492"/>
                </a:lnTo>
                <a:lnTo>
                  <a:pt x="4018466" y="2141885"/>
                </a:lnTo>
                <a:cubicBezTo>
                  <a:pt x="4016935" y="2144144"/>
                  <a:pt x="4008999" y="2172239"/>
                  <a:pt x="4006867" y="2173326"/>
                </a:cubicBezTo>
                <a:cubicBezTo>
                  <a:pt x="4012131" y="2208338"/>
                  <a:pt x="3995887" y="2179358"/>
                  <a:pt x="3992697" y="2212754"/>
                </a:cubicBezTo>
                <a:cubicBezTo>
                  <a:pt x="4005768" y="2234675"/>
                  <a:pt x="3987982" y="2231911"/>
                  <a:pt x="3984358" y="2281700"/>
                </a:cubicBezTo>
                <a:cubicBezTo>
                  <a:pt x="3976909" y="2307292"/>
                  <a:pt x="3981397" y="2321058"/>
                  <a:pt x="3966554" y="2358247"/>
                </a:cubicBezTo>
                <a:cubicBezTo>
                  <a:pt x="3960999" y="2394590"/>
                  <a:pt x="3953833" y="2470676"/>
                  <a:pt x="3951025" y="2499761"/>
                </a:cubicBezTo>
                <a:cubicBezTo>
                  <a:pt x="3960739" y="2527319"/>
                  <a:pt x="3950548" y="2509832"/>
                  <a:pt x="3949702" y="2532758"/>
                </a:cubicBezTo>
                <a:cubicBezTo>
                  <a:pt x="3938760" y="2520705"/>
                  <a:pt x="3952389" y="2562520"/>
                  <a:pt x="3938861" y="2556795"/>
                </a:cubicBezTo>
                <a:cubicBezTo>
                  <a:pt x="3939134" y="2561148"/>
                  <a:pt x="3939827" y="2565547"/>
                  <a:pt x="3940623" y="2570003"/>
                </a:cubicBezTo>
                <a:cubicBezTo>
                  <a:pt x="3940759" y="2570781"/>
                  <a:pt x="3940897" y="2571558"/>
                  <a:pt x="3941033" y="2572336"/>
                </a:cubicBezTo>
                <a:lnTo>
                  <a:pt x="3940366" y="2580478"/>
                </a:lnTo>
                <a:lnTo>
                  <a:pt x="3943063" y="2584265"/>
                </a:lnTo>
                <a:lnTo>
                  <a:pt x="3944125" y="2597587"/>
                </a:lnTo>
                <a:cubicBezTo>
                  <a:pt x="3944077" y="2602348"/>
                  <a:pt x="3943504" y="2607198"/>
                  <a:pt x="3942089" y="2612155"/>
                </a:cubicBezTo>
                <a:cubicBezTo>
                  <a:pt x="3932438" y="2625816"/>
                  <a:pt x="3941792" y="2663179"/>
                  <a:pt x="3929196" y="2679622"/>
                </a:cubicBezTo>
                <a:cubicBezTo>
                  <a:pt x="3925571" y="2686502"/>
                  <a:pt x="3920517" y="2712894"/>
                  <a:pt x="3923315" y="2720986"/>
                </a:cubicBezTo>
                <a:cubicBezTo>
                  <a:pt x="3923036" y="2727128"/>
                  <a:pt x="3920401" y="2732389"/>
                  <a:pt x="3923961" y="2738269"/>
                </a:cubicBezTo>
                <a:cubicBezTo>
                  <a:pt x="3928018" y="2746479"/>
                  <a:pt x="3916599" y="2759296"/>
                  <a:pt x="3922927" y="2761348"/>
                </a:cubicBezTo>
                <a:cubicBezTo>
                  <a:pt x="3919813" y="2786694"/>
                  <a:pt x="3907933" y="2868089"/>
                  <a:pt x="3905273" y="2890343"/>
                </a:cubicBezTo>
                <a:cubicBezTo>
                  <a:pt x="3905945" y="2891698"/>
                  <a:pt x="3906516" y="2893225"/>
                  <a:pt x="3906968" y="2894872"/>
                </a:cubicBezTo>
                <a:cubicBezTo>
                  <a:pt x="3909594" y="2904456"/>
                  <a:pt x="3907729" y="2916058"/>
                  <a:pt x="3902804" y="2920783"/>
                </a:cubicBezTo>
                <a:cubicBezTo>
                  <a:pt x="3885416" y="2946524"/>
                  <a:pt x="3880691" y="2976695"/>
                  <a:pt x="3873409" y="3003309"/>
                </a:cubicBezTo>
                <a:cubicBezTo>
                  <a:pt x="3866483" y="3034202"/>
                  <a:pt x="3883685" y="3021162"/>
                  <a:pt x="3865677" y="3054172"/>
                </a:cubicBezTo>
                <a:cubicBezTo>
                  <a:pt x="3869656" y="3061216"/>
                  <a:pt x="3869021" y="3066386"/>
                  <a:pt x="3865322" y="3073552"/>
                </a:cubicBezTo>
                <a:cubicBezTo>
                  <a:pt x="3862309" y="3088769"/>
                  <a:pt x="3874353" y="3094511"/>
                  <a:pt x="3864576" y="3105939"/>
                </a:cubicBezTo>
                <a:cubicBezTo>
                  <a:pt x="3871414" y="3106866"/>
                  <a:pt x="3862070" y="3136685"/>
                  <a:pt x="3869897" y="3133416"/>
                </a:cubicBezTo>
                <a:cubicBezTo>
                  <a:pt x="3873987" y="3146871"/>
                  <a:pt x="3863598" y="3146263"/>
                  <a:pt x="3866944" y="3159200"/>
                </a:cubicBezTo>
                <a:cubicBezTo>
                  <a:pt x="3866209" y="3171160"/>
                  <a:pt x="3861238" y="3148758"/>
                  <a:pt x="3858655" y="3160960"/>
                </a:cubicBezTo>
                <a:cubicBezTo>
                  <a:pt x="3856672" y="3176428"/>
                  <a:pt x="3845007" y="3169580"/>
                  <a:pt x="3857964" y="3189916"/>
                </a:cubicBezTo>
                <a:cubicBezTo>
                  <a:pt x="3851730" y="3203678"/>
                  <a:pt x="3857918" y="3210651"/>
                  <a:pt x="3857749" y="3234304"/>
                </a:cubicBezTo>
                <a:lnTo>
                  <a:pt x="3855596" y="3240571"/>
                </a:lnTo>
                <a:lnTo>
                  <a:pt x="3861634" y="3248569"/>
                </a:lnTo>
                <a:cubicBezTo>
                  <a:pt x="3864052" y="3253014"/>
                  <a:pt x="3865516" y="3258342"/>
                  <a:pt x="3864663" y="3265444"/>
                </a:cubicBezTo>
                <a:cubicBezTo>
                  <a:pt x="3848300" y="3307894"/>
                  <a:pt x="3875588" y="3268090"/>
                  <a:pt x="3865146" y="3338829"/>
                </a:cubicBezTo>
                <a:cubicBezTo>
                  <a:pt x="3862730" y="3342195"/>
                  <a:pt x="3864130" y="3351680"/>
                  <a:pt x="3867052" y="3351725"/>
                </a:cubicBezTo>
                <a:cubicBezTo>
                  <a:pt x="3865794" y="3356006"/>
                  <a:pt x="3859439" y="3365106"/>
                  <a:pt x="3863912" y="3367707"/>
                </a:cubicBezTo>
                <a:cubicBezTo>
                  <a:pt x="3863241" y="3379301"/>
                  <a:pt x="3861774" y="3390600"/>
                  <a:pt x="3859561" y="3401335"/>
                </a:cubicBezTo>
                <a:lnTo>
                  <a:pt x="3853212" y="3423129"/>
                </a:lnTo>
                <a:lnTo>
                  <a:pt x="3856572" y="3428759"/>
                </a:lnTo>
                <a:lnTo>
                  <a:pt x="3856601" y="3428999"/>
                </a:lnTo>
                <a:lnTo>
                  <a:pt x="0" y="3428999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descr="Зображення, що містить ескіз, малюнок, картинки, ілюстрація&#10;&#10;Вміст на основі ШІ може бути неправильним." id="251" name="Google Shape;251;p13"/>
          <p:cNvPicPr preferRelativeResize="0"/>
          <p:nvPr/>
        </p:nvPicPr>
        <p:blipFill rotWithShape="1">
          <a:blip r:embed="rId4">
            <a:alphaModFix/>
          </a:blip>
          <a:srcRect b="2" l="10993" r="5345" t="0"/>
          <a:stretch/>
        </p:blipFill>
        <p:spPr>
          <a:xfrm>
            <a:off x="9" y="-7"/>
            <a:ext cx="3832765" cy="3493830"/>
          </a:xfrm>
          <a:custGeom>
            <a:rect b="b" l="l" r="r" t="t"/>
            <a:pathLst>
              <a:path extrusionOk="0" h="3429000" w="3832765">
                <a:moveTo>
                  <a:pt x="0" y="0"/>
                </a:moveTo>
                <a:lnTo>
                  <a:pt x="3647227" y="0"/>
                </a:lnTo>
                <a:lnTo>
                  <a:pt x="3639550" y="38855"/>
                </a:lnTo>
                <a:cubicBezTo>
                  <a:pt x="3636650" y="54773"/>
                  <a:pt x="3634345" y="68219"/>
                  <a:pt x="3632595" y="77266"/>
                </a:cubicBezTo>
                <a:cubicBezTo>
                  <a:pt x="3626536" y="79781"/>
                  <a:pt x="3626501" y="84794"/>
                  <a:pt x="3629067" y="94172"/>
                </a:cubicBezTo>
                <a:cubicBezTo>
                  <a:pt x="3627578" y="163765"/>
                  <a:pt x="3557526" y="242917"/>
                  <a:pt x="3584106" y="259179"/>
                </a:cubicBezTo>
                <a:cubicBezTo>
                  <a:pt x="3583700" y="275569"/>
                  <a:pt x="3606846" y="331307"/>
                  <a:pt x="3599938" y="369872"/>
                </a:cubicBezTo>
                <a:cubicBezTo>
                  <a:pt x="3585388" y="383902"/>
                  <a:pt x="3596928" y="466732"/>
                  <a:pt x="3595032" y="485807"/>
                </a:cubicBezTo>
                <a:cubicBezTo>
                  <a:pt x="3585943" y="488250"/>
                  <a:pt x="3592517" y="521115"/>
                  <a:pt x="3579338" y="516547"/>
                </a:cubicBezTo>
                <a:cubicBezTo>
                  <a:pt x="3573622" y="519766"/>
                  <a:pt x="3573367" y="529229"/>
                  <a:pt x="3578241" y="534293"/>
                </a:cubicBezTo>
                <a:cubicBezTo>
                  <a:pt x="3576722" y="545474"/>
                  <a:pt x="3569890" y="551581"/>
                  <a:pt x="3577790" y="563888"/>
                </a:cubicBezTo>
                <a:cubicBezTo>
                  <a:pt x="3576008" y="579306"/>
                  <a:pt x="3555937" y="592508"/>
                  <a:pt x="3568362" y="606614"/>
                </a:cubicBezTo>
                <a:cubicBezTo>
                  <a:pt x="3548060" y="617296"/>
                  <a:pt x="3566748" y="665721"/>
                  <a:pt x="3562360" y="696544"/>
                </a:cubicBezTo>
                <a:cubicBezTo>
                  <a:pt x="3540870" y="749643"/>
                  <a:pt x="3563552" y="814684"/>
                  <a:pt x="3525923" y="839698"/>
                </a:cubicBezTo>
                <a:cubicBezTo>
                  <a:pt x="3535181" y="895191"/>
                  <a:pt x="3521523" y="937628"/>
                  <a:pt x="3518879" y="980382"/>
                </a:cubicBezTo>
                <a:cubicBezTo>
                  <a:pt x="3513995" y="999599"/>
                  <a:pt x="3527321" y="1012505"/>
                  <a:pt x="3515302" y="1028426"/>
                </a:cubicBezTo>
                <a:cubicBezTo>
                  <a:pt x="3518279" y="1066840"/>
                  <a:pt x="3496325" y="1148092"/>
                  <a:pt x="3536738" y="1210870"/>
                </a:cubicBezTo>
                <a:lnTo>
                  <a:pt x="3591526" y="1380154"/>
                </a:lnTo>
                <a:cubicBezTo>
                  <a:pt x="3610626" y="1430030"/>
                  <a:pt x="3618402" y="1446676"/>
                  <a:pt x="3627364" y="1475232"/>
                </a:cubicBezTo>
                <a:cubicBezTo>
                  <a:pt x="3630584" y="1500131"/>
                  <a:pt x="3621205" y="1517302"/>
                  <a:pt x="3629315" y="1551492"/>
                </a:cubicBezTo>
                <a:cubicBezTo>
                  <a:pt x="3627771" y="1569255"/>
                  <a:pt x="3642142" y="1604305"/>
                  <a:pt x="3642065" y="1616703"/>
                </a:cubicBezTo>
                <a:cubicBezTo>
                  <a:pt x="3644190" y="1615867"/>
                  <a:pt x="3646228" y="1622618"/>
                  <a:pt x="3644837" y="1625880"/>
                </a:cubicBezTo>
                <a:cubicBezTo>
                  <a:pt x="3644873" y="1682450"/>
                  <a:pt x="3660396" y="1644242"/>
                  <a:pt x="3653089" y="1681195"/>
                </a:cubicBezTo>
                <a:cubicBezTo>
                  <a:pt x="3653672" y="1703685"/>
                  <a:pt x="3678100" y="1693642"/>
                  <a:pt x="3669268" y="1720463"/>
                </a:cubicBezTo>
                <a:cubicBezTo>
                  <a:pt x="3672709" y="1747068"/>
                  <a:pt x="3683894" y="1760489"/>
                  <a:pt x="3680555" y="1787683"/>
                </a:cubicBezTo>
                <a:cubicBezTo>
                  <a:pt x="3683815" y="1812577"/>
                  <a:pt x="3690283" y="1832624"/>
                  <a:pt x="3690144" y="1854892"/>
                </a:cubicBezTo>
                <a:cubicBezTo>
                  <a:pt x="3694176" y="1862246"/>
                  <a:pt x="3696364" y="1869845"/>
                  <a:pt x="3692847" y="1879545"/>
                </a:cubicBezTo>
                <a:lnTo>
                  <a:pt x="3705899" y="1950159"/>
                </a:lnTo>
                <a:cubicBezTo>
                  <a:pt x="3705811" y="1963349"/>
                  <a:pt x="3696947" y="1944883"/>
                  <a:pt x="3698529" y="1956744"/>
                </a:cubicBezTo>
                <a:cubicBezTo>
                  <a:pt x="3704089" y="1967128"/>
                  <a:pt x="3694319" y="1972691"/>
                  <a:pt x="3700670" y="1983128"/>
                </a:cubicBezTo>
                <a:cubicBezTo>
                  <a:pt x="3707325" y="1975376"/>
                  <a:pt x="3704290" y="2019261"/>
                  <a:pt x="3710819" y="2016104"/>
                </a:cubicBezTo>
                <a:cubicBezTo>
                  <a:pt x="3703899" y="2032806"/>
                  <a:pt x="3716180" y="2041037"/>
                  <a:pt x="3716263" y="2057358"/>
                </a:cubicBezTo>
                <a:cubicBezTo>
                  <a:pt x="3714181" y="2066395"/>
                  <a:pt x="3708419" y="2088153"/>
                  <a:pt x="3713451" y="2092532"/>
                </a:cubicBezTo>
                <a:cubicBezTo>
                  <a:pt x="3702969" y="2134723"/>
                  <a:pt x="3713408" y="2112089"/>
                  <a:pt x="3712825" y="2145702"/>
                </a:cubicBezTo>
                <a:cubicBezTo>
                  <a:pt x="3711099" y="2175441"/>
                  <a:pt x="3721651" y="2170882"/>
                  <a:pt x="3710370" y="2205762"/>
                </a:cubicBezTo>
                <a:cubicBezTo>
                  <a:pt x="3706686" y="2213193"/>
                  <a:pt x="3707151" y="2225380"/>
                  <a:pt x="3711407" y="2232983"/>
                </a:cubicBezTo>
                <a:cubicBezTo>
                  <a:pt x="3712139" y="2234292"/>
                  <a:pt x="3712959" y="2235411"/>
                  <a:pt x="3713840" y="2236309"/>
                </a:cubicBezTo>
                <a:cubicBezTo>
                  <a:pt x="3705311" y="2258197"/>
                  <a:pt x="3712810" y="2264929"/>
                  <a:pt x="3706371" y="2276362"/>
                </a:cubicBezTo>
                <a:cubicBezTo>
                  <a:pt x="3707813" y="2303313"/>
                  <a:pt x="3719116" y="2319717"/>
                  <a:pt x="3713548" y="2330164"/>
                </a:cubicBezTo>
                <a:cubicBezTo>
                  <a:pt x="3716700" y="2349548"/>
                  <a:pt x="3722681" y="2379563"/>
                  <a:pt x="3725281" y="2392669"/>
                </a:cubicBezTo>
                <a:cubicBezTo>
                  <a:pt x="3729704" y="2396182"/>
                  <a:pt x="3728251" y="2402767"/>
                  <a:pt x="3729156" y="2408800"/>
                </a:cubicBezTo>
                <a:cubicBezTo>
                  <a:pt x="3733288" y="2414878"/>
                  <a:pt x="3733591" y="2443086"/>
                  <a:pt x="3731527" y="2451803"/>
                </a:cubicBezTo>
                <a:lnTo>
                  <a:pt x="3736702" y="2478754"/>
                </a:lnTo>
                <a:cubicBezTo>
                  <a:pt x="3728550" y="2525478"/>
                  <a:pt x="3760386" y="2545889"/>
                  <a:pt x="3730701" y="2582746"/>
                </a:cubicBezTo>
                <a:cubicBezTo>
                  <a:pt x="3730821" y="2599785"/>
                  <a:pt x="3740171" y="2587220"/>
                  <a:pt x="3740291" y="2604259"/>
                </a:cubicBezTo>
                <a:cubicBezTo>
                  <a:pt x="3743848" y="2626667"/>
                  <a:pt x="3731064" y="2615985"/>
                  <a:pt x="3745312" y="2636571"/>
                </a:cubicBezTo>
                <a:cubicBezTo>
                  <a:pt x="3741774" y="2677126"/>
                  <a:pt x="3756230" y="2698390"/>
                  <a:pt x="3745913" y="2734956"/>
                </a:cubicBezTo>
                <a:cubicBezTo>
                  <a:pt x="3751211" y="2727858"/>
                  <a:pt x="3750682" y="2814031"/>
                  <a:pt x="3749695" y="2825841"/>
                </a:cubicBezTo>
                <a:cubicBezTo>
                  <a:pt x="3749942" y="2850991"/>
                  <a:pt x="3747920" y="2877551"/>
                  <a:pt x="3747393" y="2915771"/>
                </a:cubicBezTo>
                <a:cubicBezTo>
                  <a:pt x="3750755" y="2949567"/>
                  <a:pt x="3739923" y="2933903"/>
                  <a:pt x="3751447" y="2964244"/>
                </a:cubicBezTo>
                <a:cubicBezTo>
                  <a:pt x="3751616" y="2982921"/>
                  <a:pt x="3749341" y="3024704"/>
                  <a:pt x="3748411" y="3027834"/>
                </a:cubicBezTo>
                <a:lnTo>
                  <a:pt x="3748938" y="3029071"/>
                </a:lnTo>
                <a:cubicBezTo>
                  <a:pt x="3750070" y="3034527"/>
                  <a:pt x="3749794" y="3037871"/>
                  <a:pt x="3748894" y="3040270"/>
                </a:cubicBezTo>
                <a:lnTo>
                  <a:pt x="3747334" y="3042558"/>
                </a:lnTo>
                <a:cubicBezTo>
                  <a:pt x="3747162" y="3045102"/>
                  <a:pt x="3746989" y="3047646"/>
                  <a:pt x="3746817" y="3050190"/>
                </a:cubicBezTo>
                <a:lnTo>
                  <a:pt x="3744491" y="3065086"/>
                </a:lnTo>
                <a:lnTo>
                  <a:pt x="3745283" y="3068003"/>
                </a:lnTo>
                <a:lnTo>
                  <a:pt x="3743686" y="3090671"/>
                </a:lnTo>
                <a:lnTo>
                  <a:pt x="3744246" y="3091046"/>
                </a:lnTo>
                <a:cubicBezTo>
                  <a:pt x="3745467" y="3092400"/>
                  <a:pt x="3746300" y="3094375"/>
                  <a:pt x="3746343" y="3097703"/>
                </a:cubicBezTo>
                <a:cubicBezTo>
                  <a:pt x="3754816" y="3093496"/>
                  <a:pt x="3749641" y="3100105"/>
                  <a:pt x="3749018" y="3110287"/>
                </a:cubicBezTo>
                <a:cubicBezTo>
                  <a:pt x="3762039" y="3106026"/>
                  <a:pt x="3755113" y="3134407"/>
                  <a:pt x="3762400" y="3140063"/>
                </a:cubicBezTo>
                <a:cubicBezTo>
                  <a:pt x="3761648" y="3147641"/>
                  <a:pt x="3761093" y="3155576"/>
                  <a:pt x="3760798" y="3163705"/>
                </a:cubicBezTo>
                <a:cubicBezTo>
                  <a:pt x="3760796" y="3165306"/>
                  <a:pt x="3760795" y="3166906"/>
                  <a:pt x="3760793" y="3168507"/>
                </a:cubicBezTo>
                <a:lnTo>
                  <a:pt x="3760925" y="3168621"/>
                </a:lnTo>
                <a:cubicBezTo>
                  <a:pt x="3761203" y="3169703"/>
                  <a:pt x="3761307" y="3171298"/>
                  <a:pt x="3761180" y="3173722"/>
                </a:cubicBezTo>
                <a:lnTo>
                  <a:pt x="3760784" y="3177263"/>
                </a:lnTo>
                <a:lnTo>
                  <a:pt x="3760776" y="3186578"/>
                </a:lnTo>
                <a:lnTo>
                  <a:pt x="3761644" y="3189908"/>
                </a:lnTo>
                <a:cubicBezTo>
                  <a:pt x="3767239" y="3200999"/>
                  <a:pt x="3784386" y="3192521"/>
                  <a:pt x="3778090" y="3215620"/>
                </a:cubicBezTo>
                <a:cubicBezTo>
                  <a:pt x="3782929" y="3238942"/>
                  <a:pt x="3794645" y="3248487"/>
                  <a:pt x="3792860" y="3273934"/>
                </a:cubicBezTo>
                <a:cubicBezTo>
                  <a:pt x="3797428" y="3295746"/>
                  <a:pt x="3804878" y="3312408"/>
                  <a:pt x="3805965" y="3332638"/>
                </a:cubicBezTo>
                <a:cubicBezTo>
                  <a:pt x="3810325" y="3338359"/>
                  <a:pt x="3812891" y="3344736"/>
                  <a:pt x="3809972" y="3354360"/>
                </a:cubicBezTo>
                <a:cubicBezTo>
                  <a:pt x="3815463" y="3373933"/>
                  <a:pt x="3822569" y="3374995"/>
                  <a:pt x="3820366" y="3391014"/>
                </a:cubicBezTo>
                <a:cubicBezTo>
                  <a:pt x="3832550" y="3396219"/>
                  <a:pt x="3828906" y="3399305"/>
                  <a:pt x="3827143" y="3406519"/>
                </a:cubicBezTo>
                <a:cubicBezTo>
                  <a:pt x="3827126" y="3406819"/>
                  <a:pt x="3827110" y="3407118"/>
                  <a:pt x="3827093" y="3407418"/>
                </a:cubicBezTo>
                <a:lnTo>
                  <a:pt x="3828820" y="3408091"/>
                </a:lnTo>
                <a:lnTo>
                  <a:pt x="3830121" y="3410929"/>
                </a:lnTo>
                <a:lnTo>
                  <a:pt x="3831461" y="3420084"/>
                </a:lnTo>
                <a:cubicBezTo>
                  <a:pt x="3831507" y="3421309"/>
                  <a:pt x="3831554" y="3422534"/>
                  <a:pt x="3831600" y="3423759"/>
                </a:cubicBezTo>
                <a:cubicBezTo>
                  <a:pt x="3831831" y="3426205"/>
                  <a:pt x="3832160" y="3427719"/>
                  <a:pt x="3832580" y="3428642"/>
                </a:cubicBezTo>
                <a:cubicBezTo>
                  <a:pt x="3832626" y="3428658"/>
                  <a:pt x="3832672" y="3428675"/>
                  <a:pt x="3832719" y="3428690"/>
                </a:cubicBezTo>
                <a:lnTo>
                  <a:pt x="3832765" y="3429000"/>
                </a:lnTo>
                <a:lnTo>
                  <a:pt x="0" y="3429000"/>
                </a:lnTo>
                <a:close/>
              </a:path>
            </a:pathLst>
          </a:custGeom>
          <a:noFill/>
          <a:ln>
            <a:noFill/>
          </a:ln>
        </p:spPr>
      </p:pic>
      <p:grpSp>
        <p:nvGrpSpPr>
          <p:cNvPr id="252" name="Google Shape;252;p13"/>
          <p:cNvGrpSpPr/>
          <p:nvPr/>
        </p:nvGrpSpPr>
        <p:grpSpPr>
          <a:xfrm>
            <a:off x="4653887" y="2195687"/>
            <a:ext cx="6564573" cy="3905091"/>
            <a:chOff x="0" y="1908"/>
            <a:chExt cx="6564573" cy="3905091"/>
          </a:xfrm>
        </p:grpSpPr>
        <p:cxnSp>
          <p:nvCxnSpPr>
            <p:cNvPr id="253" name="Google Shape;253;p13"/>
            <p:cNvCxnSpPr/>
            <p:nvPr/>
          </p:nvCxnSpPr>
          <p:spPr>
            <a:xfrm>
              <a:off x="0" y="1908"/>
              <a:ext cx="6564573" cy="0"/>
            </a:xfrm>
            <a:prstGeom prst="straightConnector1">
              <a:avLst/>
            </a:prstGeom>
            <a:solidFill>
              <a:srgbClr val="E97131"/>
            </a:solidFill>
            <a:ln cap="flat" cmpd="sng" w="19050">
              <a:solidFill>
                <a:srgbClr val="E9713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54" name="Google Shape;254;p13"/>
            <p:cNvSpPr/>
            <p:nvPr/>
          </p:nvSpPr>
          <p:spPr>
            <a:xfrm>
              <a:off x="0" y="1908"/>
              <a:ext cx="6564573" cy="6508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3"/>
            <p:cNvSpPr txBox="1"/>
            <p:nvPr/>
          </p:nvSpPr>
          <p:spPr>
            <a:xfrm>
              <a:off x="0" y="1908"/>
              <a:ext cx="6564573" cy="6508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Ризики та заходи їх мінімізації (контрзаходи)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56" name="Google Shape;256;p13"/>
            <p:cNvCxnSpPr/>
            <p:nvPr/>
          </p:nvCxnSpPr>
          <p:spPr>
            <a:xfrm>
              <a:off x="0" y="652757"/>
              <a:ext cx="6564573" cy="0"/>
            </a:xfrm>
            <a:prstGeom prst="straightConnector1">
              <a:avLst/>
            </a:prstGeom>
            <a:solidFill>
              <a:srgbClr val="176B22"/>
            </a:solidFill>
            <a:ln cap="flat" cmpd="sng" w="19050">
              <a:solidFill>
                <a:srgbClr val="176B2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57" name="Google Shape;257;p13"/>
            <p:cNvSpPr/>
            <p:nvPr/>
          </p:nvSpPr>
          <p:spPr>
            <a:xfrm>
              <a:off x="0" y="652757"/>
              <a:ext cx="6564573" cy="6508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3"/>
            <p:cNvSpPr txBox="1"/>
            <p:nvPr/>
          </p:nvSpPr>
          <p:spPr>
            <a:xfrm>
              <a:off x="0" y="652757"/>
              <a:ext cx="6564573" cy="6508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Опір змінам серед співробітників — проведення навчань і комунікацій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59" name="Google Shape;259;p13"/>
            <p:cNvCxnSpPr/>
            <p:nvPr/>
          </p:nvCxnSpPr>
          <p:spPr>
            <a:xfrm>
              <a:off x="0" y="1303605"/>
              <a:ext cx="6564573" cy="0"/>
            </a:xfrm>
            <a:prstGeom prst="straightConnector1">
              <a:avLst/>
            </a:prstGeom>
            <a:solidFill>
              <a:srgbClr val="0C9ED5"/>
            </a:solidFill>
            <a:ln cap="flat" cmpd="sng" w="19050">
              <a:solidFill>
                <a:srgbClr val="0C9ED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60" name="Google Shape;260;p13"/>
            <p:cNvSpPr/>
            <p:nvPr/>
          </p:nvSpPr>
          <p:spPr>
            <a:xfrm>
              <a:off x="0" y="1303605"/>
              <a:ext cx="6564573" cy="6508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3"/>
            <p:cNvSpPr txBox="1"/>
            <p:nvPr/>
          </p:nvSpPr>
          <p:spPr>
            <a:xfrm>
              <a:off x="0" y="1303605"/>
              <a:ext cx="6564573" cy="6508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Технічні проблеми — підтримка ІТ-відділу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62" name="Google Shape;262;p13"/>
            <p:cNvCxnSpPr/>
            <p:nvPr/>
          </p:nvCxnSpPr>
          <p:spPr>
            <a:xfrm>
              <a:off x="0" y="1954454"/>
              <a:ext cx="6564573" cy="0"/>
            </a:xfrm>
            <a:prstGeom prst="straightConnector1">
              <a:avLst/>
            </a:prstGeom>
            <a:solidFill>
              <a:srgbClr val="A02891"/>
            </a:solidFill>
            <a:ln cap="flat" cmpd="sng" w="19050">
              <a:solidFill>
                <a:srgbClr val="A0289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63" name="Google Shape;263;p13"/>
            <p:cNvSpPr/>
            <p:nvPr/>
          </p:nvSpPr>
          <p:spPr>
            <a:xfrm>
              <a:off x="0" y="1954454"/>
              <a:ext cx="6564573" cy="6508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3"/>
            <p:cNvSpPr txBox="1"/>
            <p:nvPr/>
          </p:nvSpPr>
          <p:spPr>
            <a:xfrm>
              <a:off x="0" y="1954454"/>
              <a:ext cx="6564573" cy="6508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Недостатня кваліфікація — регулярні тренінги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65" name="Google Shape;265;p13"/>
            <p:cNvCxnSpPr/>
            <p:nvPr/>
          </p:nvCxnSpPr>
          <p:spPr>
            <a:xfrm>
              <a:off x="0" y="2605303"/>
              <a:ext cx="6564573" cy="0"/>
            </a:xfrm>
            <a:prstGeom prst="straightConnector1">
              <a:avLst/>
            </a:prstGeom>
            <a:solidFill>
              <a:srgbClr val="4EA62C"/>
            </a:solidFill>
            <a:ln cap="flat" cmpd="sng" w="19050">
              <a:solidFill>
                <a:srgbClr val="4EA62C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66" name="Google Shape;266;p13"/>
            <p:cNvSpPr/>
            <p:nvPr/>
          </p:nvSpPr>
          <p:spPr>
            <a:xfrm>
              <a:off x="0" y="2605303"/>
              <a:ext cx="6564573" cy="6508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3"/>
            <p:cNvSpPr txBox="1"/>
            <p:nvPr/>
          </p:nvSpPr>
          <p:spPr>
            <a:xfrm>
              <a:off x="0" y="2605303"/>
              <a:ext cx="6564573" cy="6508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Технічні збої — вибір надійного ПЗ та резервування даних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68" name="Google Shape;268;p13"/>
            <p:cNvCxnSpPr/>
            <p:nvPr/>
          </p:nvCxnSpPr>
          <p:spPr>
            <a:xfrm>
              <a:off x="0" y="3256151"/>
              <a:ext cx="6564573" cy="0"/>
            </a:xfrm>
            <a:prstGeom prst="straightConnector1">
              <a:avLst/>
            </a:prstGeom>
            <a:solidFill>
              <a:srgbClr val="E97131"/>
            </a:solidFill>
            <a:ln cap="flat" cmpd="sng" w="19050">
              <a:solidFill>
                <a:srgbClr val="E9713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69" name="Google Shape;269;p13"/>
            <p:cNvSpPr/>
            <p:nvPr/>
          </p:nvSpPr>
          <p:spPr>
            <a:xfrm>
              <a:off x="0" y="3256151"/>
              <a:ext cx="6564573" cy="6508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3"/>
            <p:cNvSpPr txBox="1"/>
            <p:nvPr/>
          </p:nvSpPr>
          <p:spPr>
            <a:xfrm>
              <a:off x="0" y="3256151"/>
              <a:ext cx="6564573" cy="6508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Невідповідність вимогам законодавства — постійний моніторинг і консультації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4"/>
          <p:cNvSpPr/>
          <p:nvPr/>
        </p:nvSpPr>
        <p:spPr>
          <a:xfrm>
            <a:off x="1768100" y="-1"/>
            <a:ext cx="10423900" cy="5920155"/>
          </a:xfrm>
          <a:custGeom>
            <a:rect b="b" l="l" r="r" t="t"/>
            <a:pathLst>
              <a:path extrusionOk="0" h="5491534" w="10423900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lt2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Зображення, що містить текст, символ, Шрифт, Торгова марка&#10;&#10;Вміст на основі ШІ може бути неправильним." id="277" name="Google Shape;27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1207" y="680381"/>
            <a:ext cx="2587752" cy="25877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ображення, що містить іграшка&#10;&#10;Вміст на основі ШІ може бути неправильним." id="278" name="Google Shape;27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2264" y="3948514"/>
            <a:ext cx="3581359" cy="21488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9" name="Google Shape;279;p14"/>
          <p:cNvGrpSpPr/>
          <p:nvPr/>
        </p:nvGrpSpPr>
        <p:grpSpPr>
          <a:xfrm>
            <a:off x="4745255" y="939658"/>
            <a:ext cx="7218947" cy="4857750"/>
            <a:chOff x="0" y="622642"/>
            <a:chExt cx="7218947" cy="4857750"/>
          </a:xfrm>
        </p:grpSpPr>
        <p:sp>
          <p:nvSpPr>
            <p:cNvPr id="280" name="Google Shape;280;p14"/>
            <p:cNvSpPr/>
            <p:nvPr/>
          </p:nvSpPr>
          <p:spPr>
            <a:xfrm>
              <a:off x="0" y="622642"/>
              <a:ext cx="7218947" cy="41769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AB4E9D"/>
                </a:gs>
                <a:gs pos="50000">
                  <a:srgbClr val="A62094"/>
                </a:gs>
                <a:gs pos="100000">
                  <a:srgbClr val="96188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4"/>
            <p:cNvSpPr txBox="1"/>
            <p:nvPr/>
          </p:nvSpPr>
          <p:spPr>
            <a:xfrm>
              <a:off x="20390" y="643032"/>
              <a:ext cx="7178167" cy="3769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750" lIns="64750" spcFirstLastPara="1" rIns="64750" wrap="square" tIns="647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b="1" lang="en-US" sz="1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Ключові показники ефективності (KPI)</a:t>
              </a:r>
              <a:endParaRPr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4"/>
            <p:cNvSpPr/>
            <p:nvPr/>
          </p:nvSpPr>
          <p:spPr>
            <a:xfrm>
              <a:off x="0" y="1040332"/>
              <a:ext cx="7218947" cy="16891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4"/>
            <p:cNvSpPr txBox="1"/>
            <p:nvPr/>
          </p:nvSpPr>
          <p:spPr>
            <a:xfrm>
              <a:off x="0" y="1040332"/>
              <a:ext cx="7218947" cy="16891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1575" lIns="229200" spcFirstLastPara="1" rIns="120900" wrap="square" tIns="2157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Char char="•"/>
              </a:pPr>
              <a:r>
                <a:rPr b="0" i="0" lang="en-US" sz="13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Час погодження одного договору</a:t>
              </a:r>
              <a:endPara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6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Char char="•"/>
              </a:pPr>
              <a:r>
                <a:rPr b="0" i="0" lang="en-US" sz="13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Кількість договорів без помилок</a:t>
              </a:r>
              <a:endPara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6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Char char="•"/>
              </a:pPr>
              <a:r>
                <a:rPr b="0" i="0" lang="en-US" sz="13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Рівень задоволеності користувачів</a:t>
              </a:r>
              <a:endPara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6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Char char="•"/>
              </a:pPr>
              <a:r>
                <a:rPr b="0" i="0" lang="en-US" sz="13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Частка договорів у СЕД</a:t>
              </a:r>
              <a:endPara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6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Char char="•"/>
              </a:pPr>
              <a:r>
                <a:rPr b="1" i="0" lang="en-US" sz="13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Контроль та оцінка ефективності</a:t>
              </a:r>
              <a:br>
                <a:rPr b="0" i="0" lang="en-US" sz="13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US" sz="13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• KPI: середній час погодження, кількість помилок, відсоток цифрових договорів</a:t>
              </a:r>
              <a:br>
                <a:rPr b="0" i="0" lang="en-US" sz="13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US" sz="13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• Регулярні звіти до керівництва</a:t>
              </a:r>
              <a:br>
                <a:rPr b="0" i="0" lang="en-US" sz="13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US" sz="13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• Відгуки працівників та зворотний зв’язок</a:t>
              </a:r>
              <a:endPara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4"/>
            <p:cNvSpPr/>
            <p:nvPr/>
          </p:nvSpPr>
          <p:spPr>
            <a:xfrm>
              <a:off x="0" y="2729452"/>
              <a:ext cx="7218947" cy="41769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7B4FAB"/>
                </a:gs>
                <a:gs pos="50000">
                  <a:srgbClr val="6923A5"/>
                </a:gs>
                <a:gs pos="100000">
                  <a:srgbClr val="5C199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4"/>
            <p:cNvSpPr txBox="1"/>
            <p:nvPr/>
          </p:nvSpPr>
          <p:spPr>
            <a:xfrm>
              <a:off x="20390" y="2749842"/>
              <a:ext cx="7178167" cy="3769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750" lIns="64750" spcFirstLastPara="1" rIns="64750" wrap="square" tIns="647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b="1" lang="en-US" sz="1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Відсоткові показники ефективності (KPI)</a:t>
              </a:r>
              <a:endParaRPr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4"/>
            <p:cNvSpPr/>
            <p:nvPr/>
          </p:nvSpPr>
          <p:spPr>
            <a:xfrm>
              <a:off x="0" y="3196102"/>
              <a:ext cx="7218947" cy="41769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4F50AC"/>
                </a:gs>
                <a:gs pos="50000">
                  <a:srgbClr val="2326A6"/>
                </a:gs>
                <a:gs pos="100000">
                  <a:srgbClr val="191B97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4"/>
            <p:cNvSpPr txBox="1"/>
            <p:nvPr/>
          </p:nvSpPr>
          <p:spPr>
            <a:xfrm>
              <a:off x="20390" y="3216492"/>
              <a:ext cx="7178167" cy="3769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750" lIns="64750" spcFirstLastPara="1" rIns="64750" wrap="square" tIns="647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lang="en-US" sz="1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Скорочення часу погодження договорів на 30%</a:t>
              </a:r>
              <a:endParaRPr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4"/>
            <p:cNvSpPr/>
            <p:nvPr/>
          </p:nvSpPr>
          <p:spPr>
            <a:xfrm>
              <a:off x="0" y="3662752"/>
              <a:ext cx="7218947" cy="41769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4F7FAD"/>
                </a:gs>
                <a:gs pos="50000">
                  <a:srgbClr val="246EA7"/>
                </a:gs>
                <a:gs pos="100000">
                  <a:srgbClr val="1A629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4"/>
            <p:cNvSpPr txBox="1"/>
            <p:nvPr/>
          </p:nvSpPr>
          <p:spPr>
            <a:xfrm>
              <a:off x="20390" y="3683142"/>
              <a:ext cx="7178167" cy="3769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750" lIns="64750" spcFirstLastPara="1" rIns="64750" wrap="square" tIns="647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lang="en-US" sz="1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Зменшення обсягу паперового документообігу на 50%</a:t>
              </a:r>
              <a:endParaRPr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4"/>
            <p:cNvSpPr/>
            <p:nvPr/>
          </p:nvSpPr>
          <p:spPr>
            <a:xfrm>
              <a:off x="0" y="4129402"/>
              <a:ext cx="7218947" cy="41769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4FAF9E"/>
                </a:gs>
                <a:gs pos="50000">
                  <a:srgbClr val="23AA95"/>
                </a:gs>
                <a:gs pos="100000">
                  <a:srgbClr val="199B87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4"/>
            <p:cNvSpPr txBox="1"/>
            <p:nvPr/>
          </p:nvSpPr>
          <p:spPr>
            <a:xfrm>
              <a:off x="20390" y="4149792"/>
              <a:ext cx="7178167" cy="3769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750" lIns="64750" spcFirstLastPara="1" rIns="64750" wrap="square" tIns="647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lang="en-US" sz="1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Підвищення рівня прозорості процесів до 90%</a:t>
              </a:r>
              <a:endParaRPr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4"/>
            <p:cNvSpPr/>
            <p:nvPr/>
          </p:nvSpPr>
          <p:spPr>
            <a:xfrm>
              <a:off x="0" y="4596052"/>
              <a:ext cx="7218947" cy="41769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4FB066"/>
                </a:gs>
                <a:gs pos="50000">
                  <a:srgbClr val="23AB4C"/>
                </a:gs>
                <a:gs pos="100000">
                  <a:srgbClr val="199C42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4"/>
            <p:cNvSpPr txBox="1"/>
            <p:nvPr/>
          </p:nvSpPr>
          <p:spPr>
            <a:xfrm>
              <a:off x="20390" y="4616442"/>
              <a:ext cx="7178167" cy="3769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750" lIns="64750" spcFirstLastPara="1" rIns="64750" wrap="square" tIns="647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lang="en-US" sz="1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Проведення не менше 3 навчальних сесій для співробітників щорічно</a:t>
              </a:r>
              <a:endParaRPr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4"/>
            <p:cNvSpPr/>
            <p:nvPr/>
          </p:nvSpPr>
          <p:spPr>
            <a:xfrm>
              <a:off x="0" y="5062702"/>
              <a:ext cx="7218947" cy="41769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63B150"/>
                </a:gs>
                <a:gs pos="50000">
                  <a:srgbClr val="48AC24"/>
                </a:gs>
                <a:gs pos="100000">
                  <a:srgbClr val="3D9D1A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4"/>
            <p:cNvSpPr txBox="1"/>
            <p:nvPr/>
          </p:nvSpPr>
          <p:spPr>
            <a:xfrm>
              <a:off x="20390" y="5083092"/>
              <a:ext cx="7178167" cy="3769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750" lIns="64750" spcFirstLastPara="1" rIns="64750" wrap="square" tIns="647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lang="en-US" sz="1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Рівень задоволеності користувачів системи понад 85%</a:t>
              </a:r>
              <a:endParaRPr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5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Зображення, що містить хмара, прапор, небо, символ&#10;&#10;Вміст на основі ШІ може бути неправильним." id="301" name="Google Shape;301;p15"/>
          <p:cNvPicPr preferRelativeResize="0"/>
          <p:nvPr/>
        </p:nvPicPr>
        <p:blipFill rotWithShape="1">
          <a:blip r:embed="rId3">
            <a:alphaModFix/>
          </a:blip>
          <a:srcRect b="-1" l="8330" r="9537" t="0"/>
          <a:stretch/>
        </p:blipFill>
        <p:spPr>
          <a:xfrm>
            <a:off x="1" y="10"/>
            <a:ext cx="966964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5"/>
          <p:cNvSpPr/>
          <p:nvPr/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5"/>
          <p:cNvSpPr txBox="1"/>
          <p:nvPr/>
        </p:nvSpPr>
        <p:spPr>
          <a:xfrm>
            <a:off x="7531610" y="2434201"/>
            <a:ext cx="3822189" cy="3742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Наступні кроки: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0005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повна імплементація протягом 6 місяців;</a:t>
            </a:r>
            <a:endParaRPr/>
          </a:p>
          <a:p>
            <a:pPr indent="-228600" lvl="0" marL="40005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пілотний запуск у центральному апараті;</a:t>
            </a:r>
            <a:endParaRPr/>
          </a:p>
          <a:p>
            <a:pPr indent="-228600" lvl="0" marL="40005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масштабування на територіальні органи.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Проєкт оптимізації договірної роботи забезпечить:</a:t>
            </a:r>
            <a:b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ефективність, прозорість і контроль</a:t>
            </a:r>
            <a:b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зниження ризиків</a:t>
            </a:r>
            <a:b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відповідність сучасним вимогам цифровізації державного управління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b="1"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Висновки: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Оптимізація договірної роботи — ключ до підвищення ефективності Укртрансбезпеки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Необхідність підтримки керівництва для успішної реалізації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Впровадження цифрових інструментів — крок у майбутнє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 txBox="1"/>
          <p:nvPr>
            <p:ph type="title"/>
          </p:nvPr>
        </p:nvSpPr>
        <p:spPr>
          <a:xfrm>
            <a:off x="4859628" y="557189"/>
            <a:ext cx="6494172" cy="22260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"/>
              <a:buNone/>
            </a:pPr>
            <a:r>
              <a:rPr b="1" lang="en-US" sz="4000">
                <a:latin typeface="Play"/>
                <a:ea typeface="Play"/>
                <a:cs typeface="Play"/>
                <a:sym typeface="Play"/>
              </a:rPr>
              <a:t>ПЛАН ВПРОВАДЖЕННЯ: ЕТАПИ</a:t>
            </a:r>
            <a:br>
              <a:rPr b="1" lang="en-US" sz="4000">
                <a:latin typeface="Play"/>
                <a:ea typeface="Play"/>
                <a:cs typeface="Play"/>
                <a:sym typeface="Play"/>
              </a:rPr>
            </a:br>
            <a:endParaRPr b="1" sz="4000"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descr="Зображення, що містить коло, шестірня, колесо, дизайн&#10;&#10;Вміст на основі ШІ може бути неправильним." id="98" name="Google Shape;98;p2"/>
          <p:cNvPicPr preferRelativeResize="0"/>
          <p:nvPr/>
        </p:nvPicPr>
        <p:blipFill rotWithShape="1">
          <a:blip r:embed="rId3">
            <a:alphaModFix/>
          </a:blip>
          <a:srcRect b="5977" l="0" r="-1" t="0"/>
          <a:stretch/>
        </p:blipFill>
        <p:spPr>
          <a:xfrm>
            <a:off x="5315" y="10"/>
            <a:ext cx="4181791" cy="27832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ображення, що містить текст, символ, Торгова марка, Шрифт&#10;&#10;Вміст на основі ШІ може бути неправильним." id="99" name="Google Shape;99;p2"/>
          <p:cNvPicPr preferRelativeResize="0"/>
          <p:nvPr/>
        </p:nvPicPr>
        <p:blipFill rotWithShape="1">
          <a:blip r:embed="rId4">
            <a:alphaModFix/>
          </a:blip>
          <a:srcRect b="-4" l="0" r="-4" t="6666"/>
          <a:stretch/>
        </p:blipFill>
        <p:spPr>
          <a:xfrm>
            <a:off x="5319" y="2954935"/>
            <a:ext cx="4181790" cy="39030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" name="Google Shape;100;p2"/>
          <p:cNvGrpSpPr/>
          <p:nvPr/>
        </p:nvGrpSpPr>
        <p:grpSpPr>
          <a:xfrm>
            <a:off x="4859628" y="2980398"/>
            <a:ext cx="6494172" cy="3175469"/>
            <a:chOff x="0" y="25474"/>
            <a:chExt cx="6494172" cy="3175469"/>
          </a:xfrm>
        </p:grpSpPr>
        <p:sp>
          <p:nvSpPr>
            <p:cNvPr id="101" name="Google Shape;101;p2"/>
            <p:cNvSpPr/>
            <p:nvPr/>
          </p:nvSpPr>
          <p:spPr>
            <a:xfrm>
              <a:off x="0" y="25474"/>
              <a:ext cx="6494172" cy="466830"/>
            </a:xfrm>
            <a:prstGeom prst="roundRect">
              <a:avLst>
                <a:gd fmla="val 16667" name="adj"/>
              </a:avLst>
            </a:prstGeom>
            <a:solidFill>
              <a:srgbClr val="126082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2"/>
            <p:cNvSpPr txBox="1"/>
            <p:nvPr/>
          </p:nvSpPr>
          <p:spPr>
            <a:xfrm>
              <a:off x="22789" y="48263"/>
              <a:ext cx="6448594" cy="4212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375" lIns="72375" spcFirstLastPara="1" rIns="72375" wrap="square" tIns="723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rial"/>
                <a:buNone/>
              </a:pPr>
              <a:r>
                <a:rPr lang="en-US" sz="1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I. Правове забезпечення (липень–вересень 2025 року):</a:t>
              </a:r>
              <a:endParaRPr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0" y="492304"/>
              <a:ext cx="6494172" cy="14552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"/>
            <p:cNvSpPr txBox="1"/>
            <p:nvPr/>
          </p:nvSpPr>
          <p:spPr>
            <a:xfrm>
              <a:off x="0" y="492304"/>
              <a:ext cx="6494172" cy="14552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4125" lIns="206175" spcFirstLastPara="1" rIns="135125" wrap="square" tIns="2412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Char char="•"/>
              </a:pPr>
              <a:r>
                <a:rPr b="0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Підготовка пропозицій щодо внесення змін до Положення про договірну роботу, затвердженого наказом Укртрансбезпеки від 19.04.2022  № 242</a:t>
              </a:r>
              <a:r>
                <a:rPr b="0" i="0" lang="en-US" sz="1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від             №</a:t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Char char="•"/>
              </a:pPr>
              <a:r>
                <a:rPr b="0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Внесення змін до Положення про договірну роботу</a:t>
              </a:r>
              <a:endPara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Char char="•"/>
              </a:pPr>
              <a:r>
                <a:rPr b="0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Розробка шаблонів договорів</a:t>
              </a:r>
              <a:endPara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Char char="•"/>
              </a:pPr>
              <a:r>
                <a:rPr b="0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Розробка схеми проходження проєкту договору</a:t>
              </a:r>
              <a:endPara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0" y="1947514"/>
              <a:ext cx="6494172" cy="466830"/>
            </a:xfrm>
            <a:prstGeom prst="roundRect">
              <a:avLst>
                <a:gd fmla="val 16667" name="adj"/>
              </a:avLst>
            </a:prstGeom>
            <a:solidFill>
              <a:srgbClr val="126082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2"/>
            <p:cNvSpPr txBox="1"/>
            <p:nvPr/>
          </p:nvSpPr>
          <p:spPr>
            <a:xfrm>
              <a:off x="22789" y="1970303"/>
              <a:ext cx="6448594" cy="4212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375" lIns="72375" spcFirstLastPara="1" rIns="72375" wrap="square" tIns="723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rial"/>
                <a:buNone/>
              </a:pPr>
              <a:r>
                <a:rPr lang="en-US" sz="1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II. Організаційне забезпечення (вересень 2025 року):</a:t>
              </a:r>
              <a:endParaRPr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0" y="2414344"/>
              <a:ext cx="6494172" cy="7865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2"/>
            <p:cNvSpPr txBox="1"/>
            <p:nvPr/>
          </p:nvSpPr>
          <p:spPr>
            <a:xfrm>
              <a:off x="0" y="2414344"/>
              <a:ext cx="6494172" cy="7865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4125" lIns="206175" spcFirstLastPara="1" rIns="135125" wrap="square" tIns="2412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Char char="•"/>
              </a:pPr>
              <a:r>
                <a:rPr b="0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Усунення зайвих етапів погодження</a:t>
              </a:r>
              <a:endPara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Char char="•"/>
              </a:pPr>
              <a:r>
                <a:rPr b="0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Оптимізація схеми взаємодії між учасниками</a:t>
              </a:r>
              <a:endPara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Char char="•"/>
              </a:pPr>
              <a:r>
                <a:rPr b="0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Уніфікація шаблонів договорів</a:t>
              </a:r>
              <a:endPara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3"/>
          <p:cNvPicPr preferRelativeResize="0"/>
          <p:nvPr/>
        </p:nvPicPr>
        <p:blipFill rotWithShape="1">
          <a:blip r:embed="rId3">
            <a:alphaModFix/>
          </a:blip>
          <a:srcRect b="6250" l="0" r="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E8E8E8">
                  <a:alpha val="67843"/>
                </a:srgbClr>
              </a:gs>
              <a:gs pos="10000">
                <a:srgbClr val="E8E8E8">
                  <a:alpha val="67843"/>
                </a:srgbClr>
              </a:gs>
              <a:gs pos="85000">
                <a:srgbClr val="E8E8E8">
                  <a:alpha val="96862"/>
                </a:srgbClr>
              </a:gs>
              <a:gs pos="100000">
                <a:srgbClr val="E8E8E8">
                  <a:alpha val="96862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5" name="Google Shape;115;p3"/>
          <p:cNvGrpSpPr/>
          <p:nvPr/>
        </p:nvGrpSpPr>
        <p:grpSpPr>
          <a:xfrm>
            <a:off x="838200" y="2097233"/>
            <a:ext cx="10515599" cy="4079729"/>
            <a:chOff x="0" y="271608"/>
            <a:chExt cx="10515599" cy="4079729"/>
          </a:xfrm>
        </p:grpSpPr>
        <p:sp>
          <p:nvSpPr>
            <p:cNvPr id="116" name="Google Shape;116;p3"/>
            <p:cNvSpPr/>
            <p:nvPr/>
          </p:nvSpPr>
          <p:spPr>
            <a:xfrm>
              <a:off x="0" y="271608"/>
              <a:ext cx="5006206" cy="3003723"/>
            </a:xfrm>
            <a:prstGeom prst="rect">
              <a:avLst/>
            </a:prstGeom>
            <a:solidFill>
              <a:srgbClr val="126082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3"/>
            <p:cNvSpPr txBox="1"/>
            <p:nvPr/>
          </p:nvSpPr>
          <p:spPr>
            <a:xfrm>
              <a:off x="0" y="271608"/>
              <a:ext cx="5006206" cy="30037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3800" lIns="83800" spcFirstLastPara="1" rIns="838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rial"/>
                <a:buNone/>
              </a:pPr>
              <a:r>
                <a:rPr lang="en-US" sz="2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III. Цифровізація та матеріально-технічне забезпечення (жовтень–листопад 2025 року):</a:t>
              </a:r>
              <a:endParaRPr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77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Char char="•"/>
              </a:pPr>
              <a:r>
                <a:rPr b="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Впровадження бази знань</a:t>
              </a:r>
              <a:endParaRPr b="0" i="0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Char char="•"/>
              </a:pPr>
              <a:r>
                <a:rPr b="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Забезпечення технічними засобами</a:t>
              </a:r>
              <a:endParaRPr b="0" i="0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Char char="•"/>
              </a:pPr>
              <a:r>
                <a:rPr b="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Інтеграція договорів в систему СЕД (Мегаполіс)</a:t>
              </a:r>
              <a:endParaRPr b="0" i="0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509393" y="1347614"/>
              <a:ext cx="5006206" cy="3003723"/>
            </a:xfrm>
            <a:prstGeom prst="rect">
              <a:avLst/>
            </a:prstGeom>
            <a:solidFill>
              <a:srgbClr val="126082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3"/>
            <p:cNvSpPr txBox="1"/>
            <p:nvPr/>
          </p:nvSpPr>
          <p:spPr>
            <a:xfrm>
              <a:off x="5509393" y="1347614"/>
              <a:ext cx="5006206" cy="30037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3800" lIns="83800" spcFirstLastPara="1" rIns="838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rial"/>
                <a:buNone/>
              </a:pPr>
              <a:r>
                <a:rPr lang="en-US" sz="2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IV. Навчання та підвищення кваліфікації (жовтень - грудень 2025 року):</a:t>
              </a:r>
              <a:endParaRPr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77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Char char="•"/>
              </a:pPr>
              <a:r>
                <a:rPr b="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Проведення навчання працівників</a:t>
              </a:r>
              <a:endParaRPr b="0" i="0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Char char="•"/>
              </a:pPr>
              <a:r>
                <a:rPr b="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Підвищення кваліфікації працівників Укртрансбезпеки, залучених до підготовки, погодження, укладення та супроводу договорів</a:t>
              </a:r>
              <a:endParaRPr b="0" i="0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Char char="•"/>
              </a:pPr>
              <a:r>
                <a:rPr b="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Навчальна сертифікована програма щодо вдосконалення закупівель</a:t>
              </a:r>
              <a:endParaRPr b="0" i="0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Зображення, що містить емблема, символ, коло, Симетрія&#10;&#10;Вміст на основі ШІ може бути неправильним." id="120" name="Google Shape;12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5982" y="191955"/>
            <a:ext cx="1905266" cy="19052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ображення, що містить текст, знімок екрана, дизайн, ілюстрація&#10;&#10;Вміст на основі ШІ може бути неправильним." id="121" name="Google Shape;121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80446" y="1047881"/>
            <a:ext cx="2409825" cy="189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Зображення, що містить хмара, прапор, небо, символ&#10;&#10;Вміст на основі ШІ може бути неправильним." id="127" name="Google Shape;127;p4"/>
          <p:cNvPicPr preferRelativeResize="0"/>
          <p:nvPr/>
        </p:nvPicPr>
        <p:blipFill rotWithShape="1">
          <a:blip r:embed="rId3">
            <a:alphaModFix/>
          </a:blip>
          <a:srcRect b="-1" l="8330" r="9537" t="0"/>
          <a:stretch/>
        </p:blipFill>
        <p:spPr>
          <a:xfrm>
            <a:off x="1" y="10"/>
            <a:ext cx="966964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"/>
          <p:cNvSpPr/>
          <p:nvPr/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7531610" y="2434201"/>
            <a:ext cx="3822189" cy="3742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ПЛАН ВПРОВАДЖЕННЯ: ЕТАПИ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V. Пілотне впровадження (січень–лютий 2026 року):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Запуск оновленого процесу у двох підрозділах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Збір та аналіз зворотного зв’язку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Внесення необхідних доопрацювань до реалізації заходів з оптимізації та масштабування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5"/>
          <p:cNvSpPr/>
          <p:nvPr/>
        </p:nvSpPr>
        <p:spPr>
          <a:xfrm>
            <a:off x="1768100" y="-1"/>
            <a:ext cx="10423900" cy="5920155"/>
          </a:xfrm>
          <a:custGeom>
            <a:rect b="b" l="l" r="r" t="t"/>
            <a:pathLst>
              <a:path extrusionOk="0" h="5491534" w="10423900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lt2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Зображення, що містить текст, символ, Торгова марка, Шрифт&#10;&#10;Вміст на основі ШІ може бути неправильним." id="136" name="Google Shape;136;p5"/>
          <p:cNvPicPr preferRelativeResize="0"/>
          <p:nvPr/>
        </p:nvPicPr>
        <p:blipFill rotWithShape="1">
          <a:blip r:embed="rId3">
            <a:alphaModFix/>
          </a:blip>
          <a:srcRect b="-3" l="0" r="-3" t="14532"/>
          <a:stretch/>
        </p:blipFill>
        <p:spPr>
          <a:xfrm>
            <a:off x="1051219" y="680381"/>
            <a:ext cx="3027728" cy="2587752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5"/>
          <p:cNvSpPr txBox="1"/>
          <p:nvPr/>
        </p:nvSpPr>
        <p:spPr>
          <a:xfrm>
            <a:off x="5526156" y="2055813"/>
            <a:ext cx="5827644" cy="4121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Мета оптимізації: 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підвищення ефективності, прозорості та оперативності договірної роботи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уніфікація та автоматизація договірної діяльності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забезпечення ефективного контролю на всіх етапах укладання договорів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мінімізація людського фактору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підвищення ефективності договірної роботи в Укртрансбезпеці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мінімізація помилок та дублювання документів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впровадження цифрових інструментів для автоматизації процесів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стандартизація процесів укладання, погодження та зберігання договорів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мінімізація паралельного обігу паперових та електронних документів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підвищення прозорості та контролю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Актуальність: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сучасні виклики, збільшення обсягів договорів, потреба в уніфікації процедур, існуючі процеси дублюються, використовуються паралельно паперові та електронні документи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9398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82232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22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Оптимізація бізнес процесів | HR курс онлайн з BPMN | Майк Притула" id="138" name="Google Shape;13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0883" y="2879156"/>
            <a:ext cx="4310121" cy="3900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/>
          <p:nvPr/>
        </p:nvSpPr>
        <p:spPr>
          <a:xfrm>
            <a:off x="3049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Зображення, що містить хмара, прапор, небо, символ&#10;&#10;Вміст на основі ШІ може бути неправильним." id="144" name="Google Shape;144;p6"/>
          <p:cNvPicPr preferRelativeResize="0"/>
          <p:nvPr/>
        </p:nvPicPr>
        <p:blipFill rotWithShape="1">
          <a:blip r:embed="rId3">
            <a:alphaModFix/>
          </a:blip>
          <a:srcRect b="-1" l="8330" r="9537" t="0"/>
          <a:stretch/>
        </p:blipFill>
        <p:spPr>
          <a:xfrm>
            <a:off x="4983011" y="683679"/>
            <a:ext cx="6765366" cy="4798194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6"/>
          <p:cNvSpPr/>
          <p:nvPr/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6"/>
          <p:cNvSpPr txBox="1"/>
          <p:nvPr/>
        </p:nvSpPr>
        <p:spPr>
          <a:xfrm>
            <a:off x="289584" y="683679"/>
            <a:ext cx="4406892" cy="59958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Очікувані результати: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Стандартизовані шаблони договорів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Централізована система обліку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Електронний супровід договорів через СЕД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Підвищення прозорості та відповідальності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Єдина цифрова система договірної роботи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Визначені ролі та відповідальність учасників процесу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Скорочення термінів погодження договорів на 30-50%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Підвищення юридичної чіткості та відповідності законодавству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Зниження кількості помилок та невідповідностей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Підвищення мотивації персоналу через зручність роботи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Підвищення оперативності та якості договірної роботи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Підвищення контролю та звітності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Покращення внутрішньої та зовнішньої комунікації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651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7"/>
          <p:cNvSpPr/>
          <p:nvPr/>
        </p:nvSpPr>
        <p:spPr>
          <a:xfrm>
            <a:off x="1123008" y="252743"/>
            <a:ext cx="4739619" cy="304261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Зображення, що містить текст, символ, Торгова марка, Шрифт&#10;&#10;Вміст на основі ШІ може бути неправильним." id="153" name="Google Shape;15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58531" y="539762"/>
            <a:ext cx="2468573" cy="2468573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7"/>
          <p:cNvSpPr/>
          <p:nvPr/>
        </p:nvSpPr>
        <p:spPr>
          <a:xfrm>
            <a:off x="425449" y="3548095"/>
            <a:ext cx="4739619" cy="304261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7"/>
          <p:cNvSpPr txBox="1"/>
          <p:nvPr/>
        </p:nvSpPr>
        <p:spPr>
          <a:xfrm>
            <a:off x="6392583" y="2645922"/>
            <a:ext cx="4434721" cy="37104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b="1"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Основні напрями оптимізації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Аналіз існуючих процесів та ідентифікація «вузьких місць»</a:t>
            </a:r>
            <a:endParaRPr/>
          </a:p>
          <a:p>
            <a:pPr indent="-2286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Стандартизація та уніфікація шаблонів договорів</a:t>
            </a:r>
            <a:endParaRPr/>
          </a:p>
          <a:p>
            <a:pPr indent="-2286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Автоматизація процесів погодження, підписання та зберігання</a:t>
            </a:r>
            <a:endParaRPr/>
          </a:p>
          <a:p>
            <a:pPr indent="-2286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Централізація ведення договорів </a:t>
            </a:r>
            <a:endParaRPr/>
          </a:p>
          <a:p>
            <a:pPr indent="-2286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Навчання працівників щодо змін у процедурі роботи</a:t>
            </a:r>
            <a:endParaRPr/>
          </a:p>
          <a:p>
            <a:pPr indent="-2286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Запуск оновленого процесу і моніторинг ефективності</a:t>
            </a:r>
            <a:endParaRPr/>
          </a:p>
        </p:txBody>
      </p:sp>
      <p:pic>
        <p:nvPicPr>
          <p:cNvPr descr="Зображення, що містить знімок екрана, схема&#10;&#10;Вміст на основі ШІ може бути неправильним." id="156" name="Google Shape;15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4351" y="4262173"/>
            <a:ext cx="4281815" cy="16144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7"/>
          <p:cNvCxnSpPr/>
          <p:nvPr/>
        </p:nvCxnSpPr>
        <p:spPr>
          <a:xfrm>
            <a:off x="11586162" y="3610394"/>
            <a:ext cx="0" cy="3238728"/>
          </a:xfrm>
          <a:prstGeom prst="straightConnector1">
            <a:avLst/>
          </a:prstGeom>
          <a:noFill/>
          <a:ln cap="sq" cmpd="sng" w="25400">
            <a:solidFill>
              <a:schemeClr val="accent1"/>
            </a:solidFill>
            <a:prstDash val="solid"/>
            <a:bevel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Зображення, що містить хмара, прапор, небо, символ&#10;&#10;Вміст на основі ШІ може бути неправильним." id="163" name="Google Shape;163;p8"/>
          <p:cNvPicPr preferRelativeResize="0"/>
          <p:nvPr/>
        </p:nvPicPr>
        <p:blipFill rotWithShape="1">
          <a:blip r:embed="rId3">
            <a:alphaModFix/>
          </a:blip>
          <a:srcRect b="3043" l="0" r="0" t="40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4" name="Google Shape;164;p8"/>
          <p:cNvGrpSpPr/>
          <p:nvPr/>
        </p:nvGrpSpPr>
        <p:grpSpPr>
          <a:xfrm>
            <a:off x="836680" y="2468950"/>
            <a:ext cx="6002110" cy="3601266"/>
            <a:chOff x="0" y="63883"/>
            <a:chExt cx="6002110" cy="3601266"/>
          </a:xfrm>
        </p:grpSpPr>
        <p:sp>
          <p:nvSpPr>
            <p:cNvPr id="165" name="Google Shape;165;p8"/>
            <p:cNvSpPr/>
            <p:nvPr/>
          </p:nvSpPr>
          <p:spPr>
            <a:xfrm>
              <a:off x="0" y="63883"/>
              <a:ext cx="6002110" cy="3601266"/>
            </a:xfrm>
            <a:prstGeom prst="rect">
              <a:avLst/>
            </a:prstGeom>
            <a:gradFill>
              <a:gsLst>
                <a:gs pos="0">
                  <a:srgbClr val="EC8154"/>
                </a:gs>
                <a:gs pos="50000">
                  <a:srgbClr val="F16E27"/>
                </a:gs>
                <a:gs pos="100000">
                  <a:srgbClr val="DF5D1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8"/>
            <p:cNvSpPr txBox="1"/>
            <p:nvPr/>
          </p:nvSpPr>
          <p:spPr>
            <a:xfrm>
              <a:off x="0" y="63883"/>
              <a:ext cx="6002110" cy="36012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4300" lIns="114300" spcFirstLastPara="1" rIns="114300" wrap="square" tIns="1143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Arial"/>
                <a:buNone/>
              </a:pPr>
              <a:r>
                <a:rPr b="1" lang="en-US" sz="3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Поточний стан процесу</a:t>
              </a:r>
              <a:endPara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105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Arial"/>
                <a:buChar char="•"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Ручне ведення договорів із частковим електронним документообігом</a:t>
              </a:r>
              <a:endParaRPr b="0" i="0" sz="2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45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Arial"/>
                <a:buChar char="•"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Паралельний обіг договорів у паперовій та електронній формах</a:t>
              </a:r>
              <a:endParaRPr b="0" i="0" sz="2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45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Arial"/>
                <a:buChar char="•"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Відсутність централізованої системи контролю</a:t>
              </a:r>
              <a:endParaRPr b="0" i="0" sz="2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45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Arial"/>
                <a:buChar char="•"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Недостатня прозорість і контроль на етапах погодження</a:t>
              </a:r>
              <a:endParaRPr b="0" i="0" sz="2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Зображення, що містить хмара, небо, транспорт, шестірня&#10;&#10;Вміст на основі ШІ може бути неправильним." id="172" name="Google Shape;17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1676" y="633043"/>
            <a:ext cx="3874124" cy="26253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ображення, що містить текст, символ, Шрифт, Торгова марка&#10;&#10;Вміст на основі ШІ може бути неправильним." id="173" name="Google Shape;17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6308" y="3586297"/>
            <a:ext cx="2644860" cy="264486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9"/>
          <p:cNvSpPr/>
          <p:nvPr/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9"/>
          <p:cNvSpPr/>
          <p:nvPr/>
        </p:nvSpPr>
        <p:spPr>
          <a:xfrm>
            <a:off x="4976029" y="623275"/>
            <a:ext cx="6570797" cy="5607882"/>
          </a:xfrm>
          <a:prstGeom prst="rect">
            <a:avLst/>
          </a:prstGeom>
          <a:noFill/>
          <a:ln cap="flat" cmpd="sng" w="1905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9"/>
          <p:cNvSpPr txBox="1"/>
          <p:nvPr/>
        </p:nvSpPr>
        <p:spPr>
          <a:xfrm>
            <a:off x="5465660" y="2998278"/>
            <a:ext cx="4505654" cy="2728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Розробка регламентів: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Єдина форма договору та додатків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Чіткий порядок погодження та підписання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Визначення відповідальності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Офіс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2025-06-11T10:55:08Z</dcterms:created>
  <dc:creator>Костіна Наталія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2025-06-11T10:55:17Z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83c17ea5-c72d-42ce-a78d-daf8fcb5da62</vt:lpwstr>
  </property>
  <property fmtid="{D5CDD505-2E9C-101B-9397-08002B2CF9AE}" pid="7" name="MSIP_Label_defa4170-0d19-0005-0004-bc88714345d2_ActionId">
    <vt:lpwstr>797d1b6e-1b19-4f9e-8454-d8a99050fdca</vt:lpwstr>
  </property>
  <property fmtid="{D5CDD505-2E9C-101B-9397-08002B2CF9AE}" pid="8" name="MSIP_Label_defa4170-0d19-0005-0004-bc88714345d2_ContentBits">
    <vt:lpwstr>0</vt:lpwstr>
  </property>
  <property fmtid="{D5CDD505-2E9C-101B-9397-08002B2CF9AE}" pid="9" name="MSIP_Label_defa4170-0d19-0005-0004-bc88714345d2_Tag">
    <vt:lpwstr>10, 3, 0, 1</vt:lpwstr>
  </property>
</Properties>
</file>