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Play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oZNB8vNFKg75sBl5ylGyYLZL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471424-778A-49CD-9243-FCC93C4ED470}">
  <a:tblStyle styleId="{3B471424-778A-49CD-9243-FCC93C4ED4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’є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142164" y="610728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0F48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144437" y="343079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A3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3045" y="340424"/>
            <a:ext cx="4630139" cy="5265795"/>
          </a:xfrm>
          <a:custGeom>
            <a:rect b="b" l="l" r="r" t="t"/>
            <a:pathLst>
              <a:path extrusionOk="0" h="5265795" w="4630139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</a:t>
            </a:r>
            <a:endParaRPr b="0" i="0" sz="2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ПРОЕКТУ З ОПТИМІЗАЦІЇ РОБОЧОГО ПРОЦЕСУ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«ПРОВЕДЕННЯ ПУБЛІЧНИХ ЗАКУПІВЕЛЬ В УКРТРАНСБЕЗПЕЦІ»</a:t>
            </a:r>
            <a:endParaRPr b="0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901780" y="1071563"/>
            <a:ext cx="7290218" cy="5242298"/>
          </a:xfrm>
          <a:custGeom>
            <a:rect b="b" l="l" r="r" t="t"/>
            <a:pathLst>
              <a:path extrusionOk="0" h="5242298" w="729021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93" name="Google Shape;93;p1"/>
          <p:cNvPicPr preferRelativeResize="0"/>
          <p:nvPr/>
        </p:nvPicPr>
        <p:blipFill rotWithShape="1">
          <a:blip r:embed="rId3">
            <a:alphaModFix/>
          </a:blip>
          <a:srcRect b="2" l="15769" r="16979" t="0"/>
          <a:stretch/>
        </p:blipFill>
        <p:spPr>
          <a:xfrm>
            <a:off x="6265466" y="1715030"/>
            <a:ext cx="4580285" cy="396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idx="4294967295" type="subTitle"/>
          </p:nvPr>
        </p:nvSpPr>
        <p:spPr>
          <a:xfrm>
            <a:off x="8737600" y="5702300"/>
            <a:ext cx="3454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481263" y="308008"/>
            <a:ext cx="5449132" cy="586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635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строками та ефективністю (Lean)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175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скорочення Lead Time процесу; </a:t>
            </a:r>
            <a:endParaRPr/>
          </a:p>
          <a:p>
            <a:pPr indent="3175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 часу очікування між етапами; </a:t>
            </a:r>
            <a:endParaRPr/>
          </a:p>
          <a:p>
            <a:pPr indent="3175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KPI (строки, якість, ефективність); </a:t>
            </a:r>
            <a:endParaRPr/>
          </a:p>
          <a:p>
            <a:pPr indent="3175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регулярний моніторинг виконання.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якості (C&amp;A)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мінімізація помилок у документації;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 кількості доопрацювань;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повноти та коректності даних;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внутрішнього контролю якості.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прозорості та керованості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єдиного реєстру закупівель;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відстеження статусу процедур;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аналітичної звітності;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посилення управлінського контролю.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знаннями та розвиток компетенцій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внутрішньої бази знань;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системне навчання працівників;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поширення кращих практик;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врахування практики органів оскарження.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ризиками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ідентифікація критичних точок процесу;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запровадження превентивних заходів;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зниження ризиків оскарження процедур;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відповідності законодавству. </a:t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хмара, небо, транспорт, шестірня&#10;&#10;Вміст на основі ШІ може бути неправильним." id="193" name="Google Shape;193;p10"/>
          <p:cNvPicPr preferRelativeResize="0"/>
          <p:nvPr/>
        </p:nvPicPr>
        <p:blipFill rotWithShape="1">
          <a:blip r:embed="rId3">
            <a:alphaModFix/>
          </a:blip>
          <a:srcRect b="1" l="1940" r="27662" t="0"/>
          <a:stretch/>
        </p:blipFill>
        <p:spPr>
          <a:xfrm>
            <a:off x="7901259" y="2727729"/>
            <a:ext cx="4290741" cy="4130271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ескіз, малюнок, мультфільм, ілюстрація&#10;&#10;Вміст на основі ШІ може бути неправильним." id="195" name="Google Shape;195;p10"/>
          <p:cNvPicPr preferRelativeResize="0"/>
          <p:nvPr/>
        </p:nvPicPr>
        <p:blipFill rotWithShape="1">
          <a:blip r:embed="rId4">
            <a:alphaModFix/>
          </a:blip>
          <a:srcRect b="2" l="9099" r="13043" t="0"/>
          <a:stretch/>
        </p:blipFill>
        <p:spPr>
          <a:xfrm>
            <a:off x="62616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</p:grpSpPr>
        <p:sp>
          <p:nvSpPr>
            <p:cNvPr id="202" name="Google Shape;202;p11"/>
            <p:cNvSpPr/>
            <p:nvPr/>
          </p:nvSpPr>
          <p:spPr>
            <a:xfrm>
              <a:off x="7875903" y="2463723"/>
              <a:ext cx="4315791" cy="4312749"/>
            </a:xfrm>
            <a:custGeom>
              <a:rect b="b" l="l" r="r" t="t"/>
              <a:pathLst>
                <a:path extrusionOk="0"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7875903" y="2463723"/>
              <a:ext cx="4315791" cy="4312749"/>
            </a:xfrm>
            <a:custGeom>
              <a:rect b="b" l="l" r="r" t="t"/>
              <a:pathLst>
                <a:path extrusionOk="0"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7877037" y="2411531"/>
              <a:ext cx="4314657" cy="4364939"/>
            </a:xfrm>
            <a:custGeom>
              <a:rect b="b" l="l" r="r" t="t"/>
              <a:pathLst>
                <a:path extrusionOk="0" h="4364939" w="4314657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7855526" y="2145638"/>
              <a:ext cx="4336168" cy="4630833"/>
            </a:xfrm>
            <a:custGeom>
              <a:rect b="b" l="l" r="r" t="t"/>
              <a:pathLst>
                <a:path extrusionOk="0" h="4630833" w="4336168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1"/>
          <p:cNvGrpSpPr/>
          <p:nvPr/>
        </p:nvGrpSpPr>
        <p:grpSpPr>
          <a:xfrm flipH="1">
            <a:off x="5112326" y="0"/>
            <a:ext cx="4683941" cy="3456291"/>
            <a:chOff x="4345582" y="0"/>
            <a:chExt cx="5069918" cy="3741104"/>
          </a:xfrm>
        </p:grpSpPr>
        <p:sp>
          <p:nvSpPr>
            <p:cNvPr id="207" name="Google Shape;207;p11"/>
            <p:cNvSpPr/>
            <p:nvPr/>
          </p:nvSpPr>
          <p:spPr>
            <a:xfrm>
              <a:off x="4345582" y="1"/>
              <a:ext cx="5069918" cy="3741103"/>
            </a:xfrm>
            <a:custGeom>
              <a:rect b="b" l="l" r="r" t="t"/>
              <a:pathLst>
                <a:path extrusionOk="0" h="3741103" w="5069918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362838" y="1"/>
              <a:ext cx="4960548" cy="3526297"/>
            </a:xfrm>
            <a:custGeom>
              <a:rect b="b" l="l" r="r" t="t"/>
              <a:pathLst>
                <a:path extrusionOk="0" h="3526297" w="4960548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361928" y="0"/>
              <a:ext cx="4934374" cy="3484134"/>
            </a:xfrm>
            <a:custGeom>
              <a:rect b="b" l="l" r="r" t="t"/>
              <a:pathLst>
                <a:path extrusionOk="0" h="3484134" w="493437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4361928" y="0"/>
              <a:ext cx="4934374" cy="3484134"/>
            </a:xfrm>
            <a:custGeom>
              <a:rect b="b" l="l" r="r" t="t"/>
              <a:pathLst>
                <a:path extrusionOk="0" h="3484134" w="493437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Зображення, що містить хмара, прапор, небо, символ&#10;&#10;Вміст на основі ШІ може бути неправильним." id="211" name="Google Shape;211;p11"/>
          <p:cNvPicPr preferRelativeResize="0"/>
          <p:nvPr/>
        </p:nvPicPr>
        <p:blipFill rotWithShape="1">
          <a:blip r:embed="rId3">
            <a:alphaModFix/>
          </a:blip>
          <a:srcRect b="2" l="15092" r="16303" t="0"/>
          <a:stretch/>
        </p:blipFill>
        <p:spPr>
          <a:xfrm>
            <a:off x="6498580" y="268595"/>
            <a:ext cx="2029917" cy="172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/>
        </p:nvSpPr>
        <p:spPr>
          <a:xfrm>
            <a:off x="804672" y="2421682"/>
            <a:ext cx="4553909" cy="363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Оптимізація процесу публічних закупівель має бути спрямована на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створення швидкого, стандартизованого, цифрового та прозорого процесу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що забезпечує ефективне використання ресурсів і мінімізацію ризиків.</a:t>
            </a:r>
            <a:endParaRPr/>
          </a:p>
        </p:txBody>
      </p:sp>
      <p:pic>
        <p:nvPicPr>
          <p:cNvPr descr="Зображення, що містить ескіз, малюнок, картинки, ілюстрація&#10;&#10;Вміст на основі ШІ може бути неправильним." id="213" name="Google Shape;213;p11"/>
          <p:cNvPicPr preferRelativeResize="0"/>
          <p:nvPr/>
        </p:nvPicPr>
        <p:blipFill rotWithShape="1">
          <a:blip r:embed="rId4">
            <a:alphaModFix/>
          </a:blip>
          <a:srcRect b="2" l="10993" r="5345" t="0"/>
          <a:stretch/>
        </p:blipFill>
        <p:spPr>
          <a:xfrm>
            <a:off x="9536885" y="3863170"/>
            <a:ext cx="2190045" cy="19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1" y="139337"/>
            <a:ext cx="11239500" cy="6548524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Поточний стан процесу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сьогодні процес організації та проведення публічних закупівель в Укртрансбезпеці характеризується наявністю базових регламентованих процедур, що загалом відповідають вимогам законодавства, однак потребують подальшої оптимізації та систематизації.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 закупівель є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 децентралізованим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із залученням різних структурних підрозділів на етапах ініціювання потреб, підготовки технічних вимог та погодження документації. Це, з одного боку, забезпечує врахування специфіки потреб, але з іншого — призводить до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неузгодженості дій та подовження строків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Планування закупівель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здійснюється переважно в короткостроковій перспективі та часто має реактивний характер, що ускладнює ефективне використання бюджетних ресурсів і знижує рівень конкуренції.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етапі підготовки тендерної документації спостерігається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відсутність уніфікованих підходів та шаблонів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створює ризики помилок, неточностей і потенційних оскаржень процедур.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Рівень цифровізації процесів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достатнім для забезпечення проведення закупівель (з використанням електронної системи), однак внутрішні процеси (погодження, комунікація, контроль виконання) залишаються частково ручними та неавтоматизованими.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Також має місце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значне адміністративне навантаження на відповідальних працівників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пов’язано з дублюванням функцій, недостатньою чіткістю розподілу ролей та відсутністю єдиного центру координації.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Внутрішній контроль і моніторинг здійснюються, однак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носять переважно постфактумний характер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обмежує можливості превентивного виявлення ризиків.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Крім того, існує потреба у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підвищенні рівня професійної підготовки працівників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залучених до процесу закупівель, зокрема в частині змін законодавства та практик його застосування.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0" y="5831155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241268" y="468922"/>
            <a:ext cx="662746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Мета оптимізації: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скорочення строків та мінімізація дублювання документів;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підвищення прозорості та доступності для учасників тендерів;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автоматизація внутрішнього погодження документів і контроль за строками;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зниження адміністративного навантаження на працівників;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приведення процесу у відповідність до вимог законодавства;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• підвищення ефективності забезпечення служби ресурсами для виконання основних функцій</a:t>
            </a:r>
            <a:endParaRPr/>
          </a:p>
        </p:txBody>
      </p:sp>
      <p:pic>
        <p:nvPicPr>
          <p:cNvPr descr="Зображення, що містить текст, символ, Торгова марка, Шрифт&#10;&#10;Вміст на основі ШІ може бути неправильним." id="107" name="Google Shape;107;p3"/>
          <p:cNvPicPr preferRelativeResize="0"/>
          <p:nvPr/>
        </p:nvPicPr>
        <p:blipFill rotWithShape="1">
          <a:blip r:embed="rId3">
            <a:alphaModFix/>
          </a:blip>
          <a:srcRect b="-3" l="0" r="-3" t="14532"/>
          <a:stretch/>
        </p:blipFill>
        <p:spPr>
          <a:xfrm>
            <a:off x="1051219" y="680381"/>
            <a:ext cx="3027728" cy="2587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тимізація бізнес процесів | HR курс онлайн з BPMN | Майк Притула"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883" y="2879156"/>
            <a:ext cx="4310121" cy="390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114" name="Google Shape;114;p4"/>
          <p:cNvPicPr preferRelativeResize="0"/>
          <p:nvPr/>
        </p:nvPicPr>
        <p:blipFill rotWithShape="1">
          <a:blip r:embed="rId3">
            <a:alphaModFix/>
          </a:blip>
          <a:srcRect b="-1" l="8330" r="9537" t="0"/>
          <a:stretch/>
        </p:blipFill>
        <p:spPr>
          <a:xfrm>
            <a:off x="4983011" y="683679"/>
            <a:ext cx="6765366" cy="479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89584" y="195431"/>
            <a:ext cx="4406892" cy="6467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ОЧІКУВАНІ РЕЗУЛЬТАТИ: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ефективності процедур закупівель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скорочення строків проведення закупівель за рахунок стандартизації процесів, чіткого розподілу відповідальності та автоматизації окремих етапів. </a:t>
            </a: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прозорості та підзвітності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мінімізація ризиків порушень законодавства у сфері публічних закупівель через впровадження внутрішніх контрольних механізмів та уніфікованих процедур. </a:t>
            </a: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Оптимізація використання бюджетних коштів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досягнення економії шляхом підвищення конкуренції серед учасників та покращення планування закупівель.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Зниження адміністративного навантаження на персонал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спрощення внутрішніх процедур, зменшення дублювання функцій та впровадження цифрових інструментів.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професійної спроможності працівників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розвиток компетенцій у сфері публічних закупівель через навчання та впровадження єдиних методичних підходів.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Покращення якості планування закупівель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формування середньо- та довгострокових планів з урахуванням реальних потреб та бюджетних обмежень.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 кількості оскаржень та процедур, що не відбулися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завдяки підвищенню якості тендерної документації та попередньому аналізу ринку.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Посилення внутрішньої координації між структурними підрозділами</a:t>
            </a:r>
            <a:r>
              <a:rPr lang="en-US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забезпечення узгодженості дій усіх учасників процесу закупівель</a:t>
            </a:r>
            <a:r>
              <a:rPr lang="en-US" sz="1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, що містить коло, шестірня, колесо, дизайн&#10;&#10;Вміст на основі ШІ може бути неправильним." id="121" name="Google Shape;121;p5"/>
          <p:cNvPicPr preferRelativeResize="0"/>
          <p:nvPr/>
        </p:nvPicPr>
        <p:blipFill rotWithShape="1">
          <a:blip r:embed="rId3">
            <a:alphaModFix/>
          </a:blip>
          <a:srcRect b="5977" l="0" r="-1" t="0"/>
          <a:stretch/>
        </p:blipFill>
        <p:spPr>
          <a:xfrm>
            <a:off x="5315" y="10"/>
            <a:ext cx="4181791" cy="2783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символ, Торгова марка, Шрифт&#10;&#10;Вміст на основі ШІ може бути неправильним." id="122" name="Google Shape;122;p5"/>
          <p:cNvPicPr preferRelativeResize="0"/>
          <p:nvPr/>
        </p:nvPicPr>
        <p:blipFill rotWithShape="1">
          <a:blip r:embed="rId4">
            <a:alphaModFix/>
          </a:blip>
          <a:srcRect b="-4" l="0" r="-4" t="6666"/>
          <a:stretch/>
        </p:blipFill>
        <p:spPr>
          <a:xfrm>
            <a:off x="9004663" y="4136571"/>
            <a:ext cx="3126375" cy="272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4170408" y="418011"/>
            <a:ext cx="6227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ЕТАПИ ВПРОВАДЖЕННЯ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4693919" y="870857"/>
            <a:ext cx="28491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І. Правове забезпечення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4615543" y="1240189"/>
            <a:ext cx="622662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Підготовка пропозицій щодо внесення змін до Порядку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здійснення закупівель в Державній службі України з безпеки на транспорті, затвердженого наказом Укртрансбезпеки від 06.05.2022 № 8-Г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4615542" y="2317407"/>
            <a:ext cx="56866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Внесення змін до Порядку здійснення закупівель в Державній службі України з безпеки на транспорті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615541" y="2902182"/>
            <a:ext cx="47026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Внесення змін до Заявки на проведення закупівлі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615541" y="2967021"/>
            <a:ext cx="63659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Розроблення схеми проведення Порядку здійснення закупівель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" name="Google Shape;129;p5"/>
          <p:cNvGraphicFramePr/>
          <p:nvPr/>
        </p:nvGraphicFramePr>
        <p:xfrm>
          <a:off x="365760" y="389531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{3B471424-778A-49CD-9243-FCC93C4ED470}</a:tableStyleId>
              </a:tblPr>
              <a:tblGrid>
                <a:gridCol w="4833250"/>
              </a:tblGrid>
              <a:tr h="4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ІІ. Організаційне забезпечення</a:t>
                      </a:r>
                      <a:endParaRPr sz="1800" u="none" cap="none" strike="noStrik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30" name="Google Shape;130;p5"/>
          <p:cNvSpPr/>
          <p:nvPr/>
        </p:nvSpPr>
        <p:spPr>
          <a:xfrm>
            <a:off x="670560" y="3244334"/>
            <a:ext cx="7314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Усунення зайвих етапів погодження 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26720" y="3244334"/>
            <a:ext cx="7990749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Оптимізація схеми взаємодії між учасниками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70559" y="2896675"/>
            <a:ext cx="847344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Уніфікація додатків до Порядку здійснення закупівель в Державній службі України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безпеки на транспорті</a:t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-1050600" y="-178800"/>
            <a:ext cx="13975800" cy="7036800"/>
          </a:xfrm>
          <a:prstGeom prst="rect">
            <a:avLst/>
          </a:prstGeom>
          <a:gradFill>
            <a:gsLst>
              <a:gs pos="0">
                <a:srgbClr val="E8E8E8">
                  <a:alpha val="67843"/>
                </a:srgbClr>
              </a:gs>
              <a:gs pos="10000">
                <a:srgbClr val="E8E8E8">
                  <a:alpha val="67843"/>
                </a:srgbClr>
              </a:gs>
              <a:gs pos="85000">
                <a:srgbClr val="E8E8E8">
                  <a:alpha val="96862"/>
                </a:srgbClr>
              </a:gs>
              <a:gs pos="100000">
                <a:srgbClr val="E8E8E8">
                  <a:alpha val="9686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-952425" y="-3347425"/>
            <a:ext cx="9491700" cy="7466100"/>
          </a:xfrm>
          <a:prstGeom prst="rect">
            <a:avLst/>
          </a:prstGeom>
          <a:gradFill>
            <a:gsLst>
              <a:gs pos="0">
                <a:srgbClr val="E8E8E8">
                  <a:alpha val="67843"/>
                </a:srgbClr>
              </a:gs>
              <a:gs pos="10000">
                <a:srgbClr val="E8E8E8">
                  <a:alpha val="67843"/>
                </a:srgbClr>
              </a:gs>
              <a:gs pos="85000">
                <a:srgbClr val="E8E8E8">
                  <a:alpha val="96862"/>
                </a:srgbClr>
              </a:gs>
              <a:gs pos="100000">
                <a:srgbClr val="E8E8E8">
                  <a:alpha val="9686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ІІІ. Цифровізація та матеріально-технічне забезпечення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емблема, символ, коло, Симетрія&#10;&#10;Вміст на основі ШІ може бути неправильним.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66" y="1568502"/>
            <a:ext cx="1905266" cy="1905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знімок екрана, дизайн, ілюстрація&#10;&#10;Вміст на основі ШІ може бути неправильним."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500" y="4692400"/>
            <a:ext cx="2753252" cy="2165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6"/>
          <p:cNvGraphicFramePr/>
          <p:nvPr/>
        </p:nvGraphicFramePr>
        <p:xfrm>
          <a:off x="10772140" y="389531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{3B471424-778A-49CD-9243-FCC93C4ED470}</a:tableStyleId>
              </a:tblPr>
              <a:tblGrid>
                <a:gridCol w="162550"/>
              </a:tblGrid>
              <a:tr h="0">
                <a:tc>
                  <a:txBody>
                    <a:bodyPr/>
                    <a:lstStyle/>
                    <a:p>
                      <a:pPr indent="0" lvl="0" marL="2286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42" name="Google Shape;142;p6"/>
          <p:cNvSpPr/>
          <p:nvPr/>
        </p:nvSpPr>
        <p:spPr>
          <a:xfrm>
            <a:off x="2164625" y="216925"/>
            <a:ext cx="73191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бази знань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технічними засобами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Інтеграція договорів у систему СЕД (Мегаполіс)</a:t>
            </a:r>
            <a:endParaRPr/>
          </a:p>
        </p:txBody>
      </p:sp>
      <p:graphicFrame>
        <p:nvGraphicFramePr>
          <p:cNvPr id="143" name="Google Shape;143;p6"/>
          <p:cNvGraphicFramePr/>
          <p:nvPr/>
        </p:nvGraphicFramePr>
        <p:xfrm>
          <a:off x="6584677" y="22891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{3B471424-778A-49CD-9243-FCC93C4ED470}</a:tableStyleId>
              </a:tblPr>
              <a:tblGrid>
                <a:gridCol w="6340525"/>
              </a:tblGrid>
              <a:tr h="240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ІV. Навчання та підвищення квал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іфікації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Організація проведення навчання працівників</a:t>
                      </a:r>
                      <a:endParaRPr/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Здійснення заходів щодо підвищення кваліфікації працівників                           Укртрансбезпеки, залучених до підготовки, </a:t>
                      </a:r>
                      <a:endParaRPr/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погодження, укладення та супроводу договорів, </a:t>
                      </a:r>
                      <a:endParaRPr/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 т. ч. на сертифікованих програмах (за наявності фінансування)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4" name="Google Shape;144;p6"/>
          <p:cNvGraphicFramePr/>
          <p:nvPr/>
        </p:nvGraphicFramePr>
        <p:xfrm>
          <a:off x="-952433" y="411868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{3B471424-778A-49CD-9243-FCC93C4ED470}</a:tableStyleId>
              </a:tblPr>
              <a:tblGrid>
                <a:gridCol w="7592925"/>
              </a:tblGrid>
              <a:tr h="27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V. Пілотне впровадження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Запуск оновленого процесу у двох підрозділах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Отримання та аналіз зворотного зв’язку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Доопрацювання заходів з оптимізації та масштабування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9275" y="-69987"/>
            <a:ext cx="3479124" cy="23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151" name="Google Shape;151;p7"/>
          <p:cNvPicPr preferRelativeResize="0"/>
          <p:nvPr/>
        </p:nvPicPr>
        <p:blipFill rotWithShape="1">
          <a:blip r:embed="rId3">
            <a:alphaModFix/>
          </a:blip>
          <a:srcRect b="-1" l="8330" r="9537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7097486" y="574766"/>
            <a:ext cx="4702628" cy="560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VІ. Моніторинг впровадження проекту з оптимізації робочого процесу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Збір, узагальнення та аналіз  інформації про стан виконання Плану впровадження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Інформування голови робочої групи з питань оптимізації робочих процесів про невиконання заходів, передбачених Планом впровадження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Збір, узагальнення та аналіз  інформації про ключові показники (метрики) виконання робочого процесу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Підготовка та надання робочій групі  з питань оптимізації робочих процесів доповідної записки про результати моніторингу впровадження проекту з оптимізації  робочого процесу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Підготовка та надання робочій групі  з питань оптимізації робочих процесів пропозицій щодо можливих коригувальних заходів для досягнення моделі оптимізованого робочого процесу «як буде»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Інформування голови робочої групи  з питань оптимізації робочих процесів про недосягнення показників оптимізації робочого процесу з пропозиціями щодо прийняття відповідних управлінських рішень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Терміни виконання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проекту з оптимізації робочого процесу «Проведення публічних закупівель в Укртрансбезпеці»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лютий – червень 2026 року</a:t>
            </a:r>
            <a:endParaRPr sz="1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браження, що містить текст, символ, Шрифт, Торгова марка&#10;&#10;Вміст на основі ШІ може бути неправильним."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9558" y="852372"/>
            <a:ext cx="3096807" cy="3096807"/>
          </a:xfrm>
          <a:custGeom>
            <a:rect b="b" l="l" r="r" t="t"/>
            <a:pathLst>
              <a:path extrusionOk="0"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6723881" y="0"/>
            <a:ext cx="2315251" cy="1550992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8"/>
          <p:cNvCxnSpPr/>
          <p:nvPr/>
        </p:nvCxnSpPr>
        <p:spPr>
          <a:xfrm>
            <a:off x="11955865" y="1026771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Зображення, що містить іграшка&#10;&#10;Вміст на основі ШІ може бути неправильним." id="165" name="Google Shape;165;p8"/>
          <p:cNvPicPr preferRelativeResize="0"/>
          <p:nvPr/>
        </p:nvPicPr>
        <p:blipFill rotWithShape="1">
          <a:blip r:embed="rId4">
            <a:alphaModFix/>
          </a:blip>
          <a:srcRect b="-4" l="17172" r="7336" t="0"/>
          <a:stretch/>
        </p:blipFill>
        <p:spPr>
          <a:xfrm>
            <a:off x="6723881" y="4685200"/>
            <a:ext cx="2733741" cy="2172801"/>
          </a:xfrm>
          <a:custGeom>
            <a:rect b="b" l="l" r="r" t="t"/>
            <a:pathLst>
              <a:path extrusionOk="0" h="2172801" w="273374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 rot="654998">
            <a:off x="6055857" y="4209253"/>
            <a:ext cx="3868217" cy="3868217"/>
          </a:xfrm>
          <a:prstGeom prst="arc">
            <a:avLst>
              <a:gd fmla="val 16200000" name="adj1"/>
              <a:gd fmla="val 20479261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1005550" y="4112081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9"/>
          <p:cNvGrpSpPr/>
          <p:nvPr/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</p:grpSpPr>
        <p:sp>
          <p:nvSpPr>
            <p:cNvPr id="174" name="Google Shape;174;p9"/>
            <p:cNvSpPr/>
            <p:nvPr/>
          </p:nvSpPr>
          <p:spPr>
            <a:xfrm>
              <a:off x="7875903" y="2463723"/>
              <a:ext cx="4315791" cy="4312749"/>
            </a:xfrm>
            <a:custGeom>
              <a:rect b="b" l="l" r="r" t="t"/>
              <a:pathLst>
                <a:path extrusionOk="0"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875903" y="2463723"/>
              <a:ext cx="4315791" cy="4312749"/>
            </a:xfrm>
            <a:custGeom>
              <a:rect b="b" l="l" r="r" t="t"/>
              <a:pathLst>
                <a:path extrusionOk="0"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877037" y="2411531"/>
              <a:ext cx="4314657" cy="4364939"/>
            </a:xfrm>
            <a:custGeom>
              <a:rect b="b" l="l" r="r" t="t"/>
              <a:pathLst>
                <a:path extrusionOk="0" h="4364939" w="4314657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7855526" y="2145638"/>
              <a:ext cx="4336168" cy="4630833"/>
            </a:xfrm>
            <a:custGeom>
              <a:rect b="b" l="l" r="r" t="t"/>
              <a:pathLst>
                <a:path extrusionOk="0" h="4630833" w="4336168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9"/>
          <p:cNvGrpSpPr/>
          <p:nvPr/>
        </p:nvGrpSpPr>
        <p:grpSpPr>
          <a:xfrm flipH="1">
            <a:off x="5112326" y="0"/>
            <a:ext cx="4683941" cy="3456291"/>
            <a:chOff x="4345582" y="0"/>
            <a:chExt cx="5069918" cy="3741104"/>
          </a:xfrm>
        </p:grpSpPr>
        <p:sp>
          <p:nvSpPr>
            <p:cNvPr id="179" name="Google Shape;179;p9"/>
            <p:cNvSpPr/>
            <p:nvPr/>
          </p:nvSpPr>
          <p:spPr>
            <a:xfrm>
              <a:off x="4345582" y="1"/>
              <a:ext cx="5069918" cy="3741103"/>
            </a:xfrm>
            <a:custGeom>
              <a:rect b="b" l="l" r="r" t="t"/>
              <a:pathLst>
                <a:path extrusionOk="0" h="3741103" w="5069918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362838" y="1"/>
              <a:ext cx="4960548" cy="3526297"/>
            </a:xfrm>
            <a:custGeom>
              <a:rect b="b" l="l" r="r" t="t"/>
              <a:pathLst>
                <a:path extrusionOk="0" h="3526297" w="4960548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361928" y="0"/>
              <a:ext cx="4934374" cy="3484134"/>
            </a:xfrm>
            <a:custGeom>
              <a:rect b="b" l="l" r="r" t="t"/>
              <a:pathLst>
                <a:path extrusionOk="0" h="3484134" w="493437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361928" y="0"/>
              <a:ext cx="4934374" cy="3484134"/>
            </a:xfrm>
            <a:custGeom>
              <a:rect b="b" l="l" r="r" t="t"/>
              <a:pathLst>
                <a:path extrusionOk="0" h="3484134" w="493437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70AD47">
                    <a:alpha val="10196"/>
                  </a:srgbClr>
                </a:gs>
                <a:gs pos="85000">
                  <a:srgbClr val="5B9BD5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Зображення, що містить знімок екрана, схема&#10;&#10;Вміст на основі ШІ може бути неправильним."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853" y="634641"/>
            <a:ext cx="2629372" cy="99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804672" y="-134754"/>
            <a:ext cx="4553909" cy="6195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635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2500"/>
              <a:buFont typeface="Arial"/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напрями оптимізації</a:t>
            </a:r>
            <a:endParaRPr sz="6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Спрощення та реінжиніринг процесу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усунення зайвих етапів і погоджень;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скорочення кількості учасників процесу;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перехід від послідовних до паралельних процедур;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оптимізація маршруту погодження документів.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Стандартизація процедур і документів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типових шаблонів тендерної документації;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 чек-листів перевірки;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уніфікація підходів до оцінки пропозицій;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встановлення єдиних вимог до оформлення документів.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Цифровізація процесу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переведення погоджень у систему електронного документообігу (СЕД);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інтеграція внутрішніх процесів із електронною системою закупівель;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електронних маршрутів погодження;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автоматизація контролю строків.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Чіткий розподіл ролей і відповідальності</a:t>
            </a:r>
            <a:endParaRPr sz="6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матриці RASCI;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єдиного відповідального за процес;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розмежування функцій між підрозділами;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62500"/>
              <a:buFont typeface="Arial"/>
              <a:buChar char="•"/>
            </a:pPr>
            <a:r>
              <a:rPr lang="en-US" sz="6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 дублювання повноважень. </a:t>
            </a:r>
            <a:endParaRPr/>
          </a:p>
        </p:txBody>
      </p:sp>
      <p:pic>
        <p:nvPicPr>
          <p:cNvPr descr="Зображення, що містить текст, символ, Торгова марка, Шрифт&#10;&#10;Вміст на основі ШІ може бути неправильним." id="185" name="Google Shape;1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3727" y="3863170"/>
            <a:ext cx="1996361" cy="19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2026-04-13T10:52:10Z</dcterms:created>
  <dc:creator>Користувач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2026-04-14T06:43:41Z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83c17ea5-c72d-42ce-a78d-daf8fcb5da62</vt:lpwstr>
  </property>
  <property fmtid="{D5CDD505-2E9C-101B-9397-08002B2CF9AE}" pid="7" name="MSIP_Label_defa4170-0d19-0005-0004-bc88714345d2_ActionId">
    <vt:lpwstr>747a7858-edee-4580-8f6e-b0557c867130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