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custom-properties+xml" PartName="/docProps/custom.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Lst>
  <p:sldSz cy="6858000" cx="12192000"/>
  <p:notesSz cx="6858000" cy="9144000"/>
  <p:embeddedFontLst>
    <p:embeddedFont>
      <p:font typeface="Play"/>
      <p:regular r:id="rId15"/>
      <p:bold r:id="rId1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7" roundtripDataSignature="AMtx7mgHs46z0ieu7exW5G6mla/eYabIT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font" Target="fonts/Play-regular.fntdata"/><Relationship Id="rId14" Type="http://schemas.openxmlformats.org/officeDocument/2006/relationships/slide" Target="slides/slide10.xml"/><Relationship Id="rId17" Type="http://customschemas.google.com/relationships/presentationmetadata" Target="metadata"/><Relationship Id="rId16" Type="http://schemas.openxmlformats.org/officeDocument/2006/relationships/font" Target="fonts/Play-bold.fntdata"/><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228600" lvl="1" marL="914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2pPr>
            <a:lvl3pPr indent="-228600" lvl="2" marL="1371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3pPr>
            <a:lvl4pPr indent="-228600" lvl="3" marL="1828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4pPr>
            <a:lvl5pPr indent="-228600" lvl="4" marL="22860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5pPr>
            <a:lvl6pPr indent="-228600" lvl="5" marL="2743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6pPr>
            <a:lvl7pPr indent="-228600" lvl="6" marL="3200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7pPr>
            <a:lvl8pPr indent="-228600" lvl="7" marL="3657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8pPr>
            <a:lvl9pPr indent="-228600" lvl="8" marL="4114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uk-UA"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g3effedc78df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86" name="Google Shape;86;g3effedc78df_0_0: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7" name="Google Shape;87;g3effedc78df_0_0: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uk-UA"/>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4" name="Shape 204"/>
        <p:cNvGrpSpPr/>
        <p:nvPr/>
      </p:nvGrpSpPr>
      <p:grpSpPr>
        <a:xfrm>
          <a:off x="0" y="0"/>
          <a:ext cx="0" cy="0"/>
          <a:chOff x="0" y="0"/>
          <a:chExt cx="0" cy="0"/>
        </a:xfrm>
      </p:grpSpPr>
      <p:sp>
        <p:nvSpPr>
          <p:cNvPr id="205" name="Google Shape;205;p1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6" name="Google Shape;206;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p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2" name="Google Shape;92;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p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3" name="Google Shape;103;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8" name="Google Shape;118;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p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7" name="Google Shape;137;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p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2" name="Google Shape;152;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p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7" name="Google Shape;167;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p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9" name="Google Shape;179;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9" name="Shape 189"/>
        <p:cNvGrpSpPr/>
        <p:nvPr/>
      </p:nvGrpSpPr>
      <p:grpSpPr>
        <a:xfrm>
          <a:off x="0" y="0"/>
          <a:ext cx="0" cy="0"/>
          <a:chOff x="0" y="0"/>
          <a:chExt cx="0" cy="0"/>
        </a:xfrm>
      </p:grpSpPr>
      <p:sp>
        <p:nvSpPr>
          <p:cNvPr id="190" name="Google Shape;190;p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1" name="Google Shape;191;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Пустий слайд" type="blank">
  <p:cSld name="BLANK">
    <p:spTree>
      <p:nvGrpSpPr>
        <p:cNvPr id="15" name="Shape 15"/>
        <p:cNvGrpSpPr/>
        <p:nvPr/>
      </p:nvGrpSpPr>
      <p:grpSpPr>
        <a:xfrm>
          <a:off x="0" y="0"/>
          <a:ext cx="0" cy="0"/>
          <a:chOff x="0" y="0"/>
          <a:chExt cx="0" cy="0"/>
        </a:xfrm>
      </p:grpSpPr>
      <p:sp>
        <p:nvSpPr>
          <p:cNvPr id="16" name="Google Shape;16;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 name="Google Shape;17;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 name="Google Shape;18;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uk-UA"/>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Заголовок і вертикальний текст" type="vertTx">
  <p:cSld name="VERTICAL_TEXT">
    <p:spTree>
      <p:nvGrpSpPr>
        <p:cNvPr id="72" name="Shape 72"/>
        <p:cNvGrpSpPr/>
        <p:nvPr/>
      </p:nvGrpSpPr>
      <p:grpSpPr>
        <a:xfrm>
          <a:off x="0" y="0"/>
          <a:ext cx="0" cy="0"/>
          <a:chOff x="0" y="0"/>
          <a:chExt cx="0" cy="0"/>
        </a:xfrm>
      </p:grpSpPr>
      <p:sp>
        <p:nvSpPr>
          <p:cNvPr id="73" name="Google Shape;73;p2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21"/>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5" name="Google Shape;75;p2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2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2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uk-UA"/>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Вертикальний заголовок і текст" type="vertTitleAndTx">
  <p:cSld name="VERTICAL_TITLE_AND_VERTICAL_TEXT">
    <p:spTree>
      <p:nvGrpSpPr>
        <p:cNvPr id="78" name="Shape 78"/>
        <p:cNvGrpSpPr/>
        <p:nvPr/>
      </p:nvGrpSpPr>
      <p:grpSpPr>
        <a:xfrm>
          <a:off x="0" y="0"/>
          <a:ext cx="0" cy="0"/>
          <a:chOff x="0" y="0"/>
          <a:chExt cx="0" cy="0"/>
        </a:xfrm>
      </p:grpSpPr>
      <p:sp>
        <p:nvSpPr>
          <p:cNvPr id="79" name="Google Shape;79;p22"/>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22"/>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1" name="Google Shape;81;p2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2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2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uk-UA"/>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Назва та вміст" type="obj">
  <p:cSld name="OBJECT">
    <p:spTree>
      <p:nvGrpSpPr>
        <p:cNvPr id="19" name="Shape 19"/>
        <p:cNvGrpSpPr/>
        <p:nvPr/>
      </p:nvGrpSpPr>
      <p:grpSpPr>
        <a:xfrm>
          <a:off x="0" y="0"/>
          <a:ext cx="0" cy="0"/>
          <a:chOff x="0" y="0"/>
          <a:chExt cx="0" cy="0"/>
        </a:xfrm>
      </p:grpSpPr>
      <p:sp>
        <p:nvSpPr>
          <p:cNvPr id="20" name="Google Shape;20;p1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1" name="Google Shape;21;p1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2" name="Google Shape;22;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 name="Google Shape;23;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uk-UA"/>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Титульний слайд" type="title">
  <p:cSld name="TITLE">
    <p:spTree>
      <p:nvGrpSpPr>
        <p:cNvPr id="25" name="Shape 25"/>
        <p:cNvGrpSpPr/>
        <p:nvPr/>
      </p:nvGrpSpPr>
      <p:grpSpPr>
        <a:xfrm>
          <a:off x="0" y="0"/>
          <a:ext cx="0" cy="0"/>
          <a:chOff x="0" y="0"/>
          <a:chExt cx="0" cy="0"/>
        </a:xfrm>
      </p:grpSpPr>
      <p:sp>
        <p:nvSpPr>
          <p:cNvPr id="26" name="Google Shape;26;p14"/>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7" name="Google Shape;27;p14"/>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28" name="Google Shape;28;p1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1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 name="Google Shape;30;p1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uk-UA"/>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Назва розділу" type="secHead">
  <p:cSld name="SECTION_HEADER">
    <p:spTree>
      <p:nvGrpSpPr>
        <p:cNvPr id="31" name="Shape 31"/>
        <p:cNvGrpSpPr/>
        <p:nvPr/>
      </p:nvGrpSpPr>
      <p:grpSpPr>
        <a:xfrm>
          <a:off x="0" y="0"/>
          <a:ext cx="0" cy="0"/>
          <a:chOff x="0" y="0"/>
          <a:chExt cx="0" cy="0"/>
        </a:xfrm>
      </p:grpSpPr>
      <p:sp>
        <p:nvSpPr>
          <p:cNvPr id="32" name="Google Shape;32;p15"/>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3" name="Google Shape;33;p15"/>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757575"/>
              </a:buClr>
              <a:buSzPts val="2400"/>
              <a:buNone/>
              <a:defRPr sz="2400">
                <a:solidFill>
                  <a:srgbClr val="757575"/>
                </a:solidFill>
              </a:defRPr>
            </a:lvl1pPr>
            <a:lvl2pPr indent="-228600" lvl="1" marL="914400" algn="l">
              <a:lnSpc>
                <a:spcPct val="90000"/>
              </a:lnSpc>
              <a:spcBef>
                <a:spcPts val="500"/>
              </a:spcBef>
              <a:spcAft>
                <a:spcPts val="0"/>
              </a:spcAft>
              <a:buClr>
                <a:srgbClr val="757575"/>
              </a:buClr>
              <a:buSzPts val="2000"/>
              <a:buNone/>
              <a:defRPr sz="2000">
                <a:solidFill>
                  <a:srgbClr val="757575"/>
                </a:solidFill>
              </a:defRPr>
            </a:lvl2pPr>
            <a:lvl3pPr indent="-228600" lvl="2" marL="1371600" algn="l">
              <a:lnSpc>
                <a:spcPct val="90000"/>
              </a:lnSpc>
              <a:spcBef>
                <a:spcPts val="500"/>
              </a:spcBef>
              <a:spcAft>
                <a:spcPts val="0"/>
              </a:spcAft>
              <a:buClr>
                <a:srgbClr val="757575"/>
              </a:buClr>
              <a:buSzPts val="1800"/>
              <a:buNone/>
              <a:defRPr sz="1800">
                <a:solidFill>
                  <a:srgbClr val="757575"/>
                </a:solidFill>
              </a:defRPr>
            </a:lvl3pPr>
            <a:lvl4pPr indent="-228600" lvl="3" marL="1828800" algn="l">
              <a:lnSpc>
                <a:spcPct val="90000"/>
              </a:lnSpc>
              <a:spcBef>
                <a:spcPts val="500"/>
              </a:spcBef>
              <a:spcAft>
                <a:spcPts val="0"/>
              </a:spcAft>
              <a:buClr>
                <a:srgbClr val="757575"/>
              </a:buClr>
              <a:buSzPts val="1600"/>
              <a:buNone/>
              <a:defRPr sz="1600">
                <a:solidFill>
                  <a:srgbClr val="757575"/>
                </a:solidFill>
              </a:defRPr>
            </a:lvl4pPr>
            <a:lvl5pPr indent="-228600" lvl="4" marL="2286000" algn="l">
              <a:lnSpc>
                <a:spcPct val="90000"/>
              </a:lnSpc>
              <a:spcBef>
                <a:spcPts val="500"/>
              </a:spcBef>
              <a:spcAft>
                <a:spcPts val="0"/>
              </a:spcAft>
              <a:buClr>
                <a:srgbClr val="757575"/>
              </a:buClr>
              <a:buSzPts val="1600"/>
              <a:buNone/>
              <a:defRPr sz="1600">
                <a:solidFill>
                  <a:srgbClr val="757575"/>
                </a:solidFill>
              </a:defRPr>
            </a:lvl5pPr>
            <a:lvl6pPr indent="-228600" lvl="5" marL="2743200" algn="l">
              <a:lnSpc>
                <a:spcPct val="90000"/>
              </a:lnSpc>
              <a:spcBef>
                <a:spcPts val="500"/>
              </a:spcBef>
              <a:spcAft>
                <a:spcPts val="0"/>
              </a:spcAft>
              <a:buClr>
                <a:srgbClr val="757575"/>
              </a:buClr>
              <a:buSzPts val="1600"/>
              <a:buNone/>
              <a:defRPr sz="1600">
                <a:solidFill>
                  <a:srgbClr val="757575"/>
                </a:solidFill>
              </a:defRPr>
            </a:lvl6pPr>
            <a:lvl7pPr indent="-228600" lvl="6" marL="3200400" algn="l">
              <a:lnSpc>
                <a:spcPct val="90000"/>
              </a:lnSpc>
              <a:spcBef>
                <a:spcPts val="500"/>
              </a:spcBef>
              <a:spcAft>
                <a:spcPts val="0"/>
              </a:spcAft>
              <a:buClr>
                <a:srgbClr val="757575"/>
              </a:buClr>
              <a:buSzPts val="1600"/>
              <a:buNone/>
              <a:defRPr sz="1600">
                <a:solidFill>
                  <a:srgbClr val="757575"/>
                </a:solidFill>
              </a:defRPr>
            </a:lvl7pPr>
            <a:lvl8pPr indent="-228600" lvl="7" marL="3657600" algn="l">
              <a:lnSpc>
                <a:spcPct val="90000"/>
              </a:lnSpc>
              <a:spcBef>
                <a:spcPts val="500"/>
              </a:spcBef>
              <a:spcAft>
                <a:spcPts val="0"/>
              </a:spcAft>
              <a:buClr>
                <a:srgbClr val="757575"/>
              </a:buClr>
              <a:buSzPts val="1600"/>
              <a:buNone/>
              <a:defRPr sz="1600">
                <a:solidFill>
                  <a:srgbClr val="757575"/>
                </a:solidFill>
              </a:defRPr>
            </a:lvl8pPr>
            <a:lvl9pPr indent="-228600" lvl="8" marL="4114800" algn="l">
              <a:lnSpc>
                <a:spcPct val="90000"/>
              </a:lnSpc>
              <a:spcBef>
                <a:spcPts val="500"/>
              </a:spcBef>
              <a:spcAft>
                <a:spcPts val="0"/>
              </a:spcAft>
              <a:buClr>
                <a:srgbClr val="757575"/>
              </a:buClr>
              <a:buSzPts val="1600"/>
              <a:buNone/>
              <a:defRPr sz="1600">
                <a:solidFill>
                  <a:srgbClr val="757575"/>
                </a:solidFill>
              </a:defRPr>
            </a:lvl9pPr>
          </a:lstStyle>
          <a:p/>
        </p:txBody>
      </p:sp>
      <p:sp>
        <p:nvSpPr>
          <p:cNvPr id="34" name="Google Shape;34;p1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1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6" name="Google Shape;36;p1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uk-UA"/>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Два об’єкти" type="twoObj">
  <p:cSld name="TWO_OBJECTS">
    <p:spTree>
      <p:nvGrpSpPr>
        <p:cNvPr id="37" name="Shape 37"/>
        <p:cNvGrpSpPr/>
        <p:nvPr/>
      </p:nvGrpSpPr>
      <p:grpSpPr>
        <a:xfrm>
          <a:off x="0" y="0"/>
          <a:ext cx="0" cy="0"/>
          <a:chOff x="0" y="0"/>
          <a:chExt cx="0" cy="0"/>
        </a:xfrm>
      </p:grpSpPr>
      <p:sp>
        <p:nvSpPr>
          <p:cNvPr id="38" name="Google Shape;38;p1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9" name="Google Shape;39;p16"/>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16"/>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1" name="Google Shape;41;p1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2" name="Google Shape;42;p1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1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uk-UA"/>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Порівняння" type="twoTxTwoObj">
  <p:cSld name="TWO_OBJECTS_WITH_TEXT">
    <p:spTree>
      <p:nvGrpSpPr>
        <p:cNvPr id="44" name="Shape 44"/>
        <p:cNvGrpSpPr/>
        <p:nvPr/>
      </p:nvGrpSpPr>
      <p:grpSpPr>
        <a:xfrm>
          <a:off x="0" y="0"/>
          <a:ext cx="0" cy="0"/>
          <a:chOff x="0" y="0"/>
          <a:chExt cx="0" cy="0"/>
        </a:xfrm>
      </p:grpSpPr>
      <p:sp>
        <p:nvSpPr>
          <p:cNvPr id="45" name="Google Shape;45;p17"/>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6" name="Google Shape;46;p17"/>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7" name="Google Shape;47;p17"/>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8" name="Google Shape;48;p17"/>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9" name="Google Shape;49;p17"/>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0" name="Google Shape;50;p1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1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1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uk-UA"/>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Лише заголовок" type="titleOnly">
  <p:cSld name="TITLE_ONLY">
    <p:spTree>
      <p:nvGrpSpPr>
        <p:cNvPr id="53" name="Shape 53"/>
        <p:cNvGrpSpPr/>
        <p:nvPr/>
      </p:nvGrpSpPr>
      <p:grpSpPr>
        <a:xfrm>
          <a:off x="0" y="0"/>
          <a:ext cx="0" cy="0"/>
          <a:chOff x="0" y="0"/>
          <a:chExt cx="0" cy="0"/>
        </a:xfrm>
      </p:grpSpPr>
      <p:sp>
        <p:nvSpPr>
          <p:cNvPr id="54" name="Google Shape;54;p1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5" name="Google Shape;55;p1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1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1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uk-UA"/>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Вміст і підпис" type="objTx">
  <p:cSld name="OBJECT_WITH_CAPTION_TEXT">
    <p:spTree>
      <p:nvGrpSpPr>
        <p:cNvPr id="58" name="Shape 58"/>
        <p:cNvGrpSpPr/>
        <p:nvPr/>
      </p:nvGrpSpPr>
      <p:grpSpPr>
        <a:xfrm>
          <a:off x="0" y="0"/>
          <a:ext cx="0" cy="0"/>
          <a:chOff x="0" y="0"/>
          <a:chExt cx="0" cy="0"/>
        </a:xfrm>
      </p:grpSpPr>
      <p:sp>
        <p:nvSpPr>
          <p:cNvPr id="59" name="Google Shape;59;p1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19"/>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1" name="Google Shape;61;p19"/>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2" name="Google Shape;62;p1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1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1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uk-UA"/>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Рисунок і підпис" type="picTx">
  <p:cSld name="PICTURE_WITH_CAPTION_TEXT">
    <p:spTree>
      <p:nvGrpSpPr>
        <p:cNvPr id="65" name="Shape 65"/>
        <p:cNvGrpSpPr/>
        <p:nvPr/>
      </p:nvGrpSpPr>
      <p:grpSpPr>
        <a:xfrm>
          <a:off x="0" y="0"/>
          <a:ext cx="0" cy="0"/>
          <a:chOff x="0" y="0"/>
          <a:chExt cx="0" cy="0"/>
        </a:xfrm>
      </p:grpSpPr>
      <p:sp>
        <p:nvSpPr>
          <p:cNvPr id="66" name="Google Shape;66;p2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20"/>
          <p:cNvSpPr/>
          <p:nvPr>
            <p:ph idx="2" type="pic"/>
          </p:nvPr>
        </p:nvSpPr>
        <p:spPr>
          <a:xfrm>
            <a:off x="5183188" y="987425"/>
            <a:ext cx="6172200" cy="4873625"/>
          </a:xfrm>
          <a:prstGeom prst="rect">
            <a:avLst/>
          </a:prstGeom>
          <a:noFill/>
          <a:ln>
            <a:noFill/>
          </a:ln>
        </p:spPr>
      </p:sp>
      <p:sp>
        <p:nvSpPr>
          <p:cNvPr id="68" name="Google Shape;68;p20"/>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9" name="Google Shape;69;p2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2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2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uk-UA"/>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Play"/>
              <a:buNone/>
              <a:defRPr b="0" i="0" sz="4400" u="none" cap="none" strike="noStrike">
                <a:solidFill>
                  <a:schemeClr val="dk1"/>
                </a:solidFill>
                <a:latin typeface="Play"/>
                <a:ea typeface="Play"/>
                <a:cs typeface="Play"/>
                <a:sym typeface="Pla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2" name="Google Shape;12;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757575"/>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3" name="Google Shape;13;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757575"/>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4" name="Google Shape;14;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757575"/>
                </a:solidFill>
                <a:latin typeface="Arial"/>
                <a:ea typeface="Arial"/>
                <a:cs typeface="Arial"/>
                <a:sym typeface="Arial"/>
              </a:defRPr>
            </a:lvl1pPr>
            <a:lvl2pPr indent="0" lvl="1" marL="0" marR="0" rtl="0" algn="r">
              <a:spcBef>
                <a:spcPts val="0"/>
              </a:spcBef>
              <a:buNone/>
              <a:defRPr b="0" i="0" sz="1200" u="none" cap="none" strike="noStrike">
                <a:solidFill>
                  <a:srgbClr val="757575"/>
                </a:solidFill>
                <a:latin typeface="Arial"/>
                <a:ea typeface="Arial"/>
                <a:cs typeface="Arial"/>
                <a:sym typeface="Arial"/>
              </a:defRPr>
            </a:lvl2pPr>
            <a:lvl3pPr indent="0" lvl="2" marL="0" marR="0" rtl="0" algn="r">
              <a:spcBef>
                <a:spcPts val="0"/>
              </a:spcBef>
              <a:buNone/>
              <a:defRPr b="0" i="0" sz="1200" u="none" cap="none" strike="noStrike">
                <a:solidFill>
                  <a:srgbClr val="757575"/>
                </a:solidFill>
                <a:latin typeface="Arial"/>
                <a:ea typeface="Arial"/>
                <a:cs typeface="Arial"/>
                <a:sym typeface="Arial"/>
              </a:defRPr>
            </a:lvl3pPr>
            <a:lvl4pPr indent="0" lvl="3" marL="0" marR="0" rtl="0" algn="r">
              <a:spcBef>
                <a:spcPts val="0"/>
              </a:spcBef>
              <a:buNone/>
              <a:defRPr b="0" i="0" sz="1200" u="none" cap="none" strike="noStrike">
                <a:solidFill>
                  <a:srgbClr val="757575"/>
                </a:solidFill>
                <a:latin typeface="Arial"/>
                <a:ea typeface="Arial"/>
                <a:cs typeface="Arial"/>
                <a:sym typeface="Arial"/>
              </a:defRPr>
            </a:lvl4pPr>
            <a:lvl5pPr indent="0" lvl="4" marL="0" marR="0" rtl="0" algn="r">
              <a:spcBef>
                <a:spcPts val="0"/>
              </a:spcBef>
              <a:buNone/>
              <a:defRPr b="0" i="0" sz="1200" u="none" cap="none" strike="noStrike">
                <a:solidFill>
                  <a:srgbClr val="757575"/>
                </a:solidFill>
                <a:latin typeface="Arial"/>
                <a:ea typeface="Arial"/>
                <a:cs typeface="Arial"/>
                <a:sym typeface="Arial"/>
              </a:defRPr>
            </a:lvl5pPr>
            <a:lvl6pPr indent="0" lvl="5" marL="0" marR="0" rtl="0" algn="r">
              <a:spcBef>
                <a:spcPts val="0"/>
              </a:spcBef>
              <a:buNone/>
              <a:defRPr b="0" i="0" sz="1200" u="none" cap="none" strike="noStrike">
                <a:solidFill>
                  <a:srgbClr val="757575"/>
                </a:solidFill>
                <a:latin typeface="Arial"/>
                <a:ea typeface="Arial"/>
                <a:cs typeface="Arial"/>
                <a:sym typeface="Arial"/>
              </a:defRPr>
            </a:lvl6pPr>
            <a:lvl7pPr indent="0" lvl="6" marL="0" marR="0" rtl="0" algn="r">
              <a:spcBef>
                <a:spcPts val="0"/>
              </a:spcBef>
              <a:buNone/>
              <a:defRPr b="0" i="0" sz="1200" u="none" cap="none" strike="noStrike">
                <a:solidFill>
                  <a:srgbClr val="757575"/>
                </a:solidFill>
                <a:latin typeface="Arial"/>
                <a:ea typeface="Arial"/>
                <a:cs typeface="Arial"/>
                <a:sym typeface="Arial"/>
              </a:defRPr>
            </a:lvl7pPr>
            <a:lvl8pPr indent="0" lvl="7" marL="0" marR="0" rtl="0" algn="r">
              <a:spcBef>
                <a:spcPts val="0"/>
              </a:spcBef>
              <a:buNone/>
              <a:defRPr b="0" i="0" sz="1200" u="none" cap="none" strike="noStrike">
                <a:solidFill>
                  <a:srgbClr val="757575"/>
                </a:solidFill>
                <a:latin typeface="Arial"/>
                <a:ea typeface="Arial"/>
                <a:cs typeface="Arial"/>
                <a:sym typeface="Arial"/>
              </a:defRPr>
            </a:lvl8pPr>
            <a:lvl9pPr indent="0" lvl="8" marL="0" marR="0" rtl="0" algn="r">
              <a:spcBef>
                <a:spcPts val="0"/>
              </a:spcBef>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uk-UA"/>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7.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8.jpg"/><Relationship Id="rId4" Type="http://schemas.openxmlformats.org/officeDocument/2006/relationships/image" Target="../media/image1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11.png"/><Relationship Id="rId4" Type="http://schemas.openxmlformats.org/officeDocument/2006/relationships/image" Target="../media/image14.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2.jpg"/><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10.jpg"/><Relationship Id="rId4" Type="http://schemas.openxmlformats.org/officeDocument/2006/relationships/image" Target="../media/image4.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12.jpg"/><Relationship Id="rId4" Type="http://schemas.openxmlformats.org/officeDocument/2006/relationships/image" Target="../media/image5.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3.jpg"/><Relationship Id="rId4" Type="http://schemas.openxmlformats.org/officeDocument/2006/relationships/image" Target="../media/image13.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pic>
        <p:nvPicPr>
          <p:cNvPr descr="Улучшить изображение" id="89" name="Google Shape;89;g3effedc78df_0_0"/>
          <p:cNvPicPr preferRelativeResize="0"/>
          <p:nvPr/>
        </p:nvPicPr>
        <p:blipFill>
          <a:blip r:embed="rId3">
            <a:alphaModFix/>
          </a:blip>
          <a:stretch>
            <a:fillRect/>
          </a:stretch>
        </p:blipFill>
        <p:spPr>
          <a:xfrm>
            <a:off x="-47625" y="0"/>
            <a:ext cx="12287250" cy="68580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07" name="Shape 207"/>
        <p:cNvGrpSpPr/>
        <p:nvPr/>
      </p:nvGrpSpPr>
      <p:grpSpPr>
        <a:xfrm>
          <a:off x="0" y="0"/>
          <a:ext cx="0" cy="0"/>
          <a:chOff x="0" y="0"/>
          <a:chExt cx="0" cy="0"/>
        </a:xfrm>
      </p:grpSpPr>
      <p:sp>
        <p:nvSpPr>
          <p:cNvPr id="208" name="Google Shape;208;p10"/>
          <p:cNvSpPr/>
          <p:nvPr/>
        </p:nvSpPr>
        <p:spPr>
          <a:xfrm>
            <a:off x="0" y="0"/>
            <a:ext cx="12192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09" name="Google Shape;209;p10"/>
          <p:cNvSpPr txBox="1"/>
          <p:nvPr>
            <p:ph type="title"/>
          </p:nvPr>
        </p:nvSpPr>
        <p:spPr>
          <a:xfrm>
            <a:off x="838201" y="365125"/>
            <a:ext cx="5393360" cy="1325563"/>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Play"/>
              <a:buNone/>
            </a:pPr>
            <a:r>
              <a:rPr lang="uk-UA" sz="2800"/>
              <a:t>ЩО БУДЕ КРИТЕРІЄМ УСПІХУ ПРОЄКТУ З ОПТИМІЗАЦІЇ ДЛЯ ВЛАСНИКА РОБОЧОГО ПРОЦЕСУ</a:t>
            </a:r>
            <a:endParaRPr/>
          </a:p>
        </p:txBody>
      </p:sp>
      <p:sp>
        <p:nvSpPr>
          <p:cNvPr id="210" name="Google Shape;210;p10"/>
          <p:cNvSpPr/>
          <p:nvPr/>
        </p:nvSpPr>
        <p:spPr>
          <a:xfrm>
            <a:off x="10198657" y="1"/>
            <a:ext cx="1155142" cy="625027"/>
          </a:xfrm>
          <a:custGeom>
            <a:rect b="b" l="l" r="r" t="t"/>
            <a:pathLst>
              <a:path extrusionOk="0" h="625027" w="1155142">
                <a:moveTo>
                  <a:pt x="4784" y="0"/>
                </a:moveTo>
                <a:lnTo>
                  <a:pt x="1150358" y="0"/>
                </a:lnTo>
                <a:lnTo>
                  <a:pt x="1155142" y="47456"/>
                </a:lnTo>
                <a:cubicBezTo>
                  <a:pt x="1155142" y="366440"/>
                  <a:pt x="896555" y="625027"/>
                  <a:pt x="577571" y="625027"/>
                </a:cubicBezTo>
                <a:cubicBezTo>
                  <a:pt x="258587" y="625027"/>
                  <a:pt x="0" y="366440"/>
                  <a:pt x="0" y="47456"/>
                </a:cubicBezTo>
                <a:close/>
              </a:path>
            </a:pathLst>
          </a:custGeom>
          <a:solidFill>
            <a:schemeClr val="accent1">
              <a:alpha val="94901"/>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11" name="Google Shape;211;p10"/>
          <p:cNvSpPr txBox="1"/>
          <p:nvPr>
            <p:ph idx="1" type="body"/>
          </p:nvPr>
        </p:nvSpPr>
        <p:spPr>
          <a:xfrm>
            <a:off x="295225" y="1825625"/>
            <a:ext cx="6454500" cy="4746300"/>
          </a:xfrm>
          <a:prstGeom prst="rect">
            <a:avLst/>
          </a:prstGeom>
          <a:noFill/>
          <a:ln>
            <a:noFill/>
          </a:ln>
        </p:spPr>
        <p:txBody>
          <a:bodyPr anchorCtr="0" anchor="t" bIns="45700" lIns="91425" spcFirstLastPara="1" rIns="91425" wrap="square" tIns="45700">
            <a:normAutofit/>
          </a:bodyPr>
          <a:lstStyle/>
          <a:p>
            <a:pPr indent="0" lvl="0" marL="0" rtl="0" algn="just">
              <a:lnSpc>
                <a:spcPct val="90000"/>
              </a:lnSpc>
              <a:spcBef>
                <a:spcPts val="0"/>
              </a:spcBef>
              <a:spcAft>
                <a:spcPts val="0"/>
              </a:spcAft>
              <a:buClr>
                <a:schemeClr val="dk1"/>
              </a:buClr>
              <a:buSzPts val="1800"/>
              <a:buNone/>
            </a:pPr>
            <a:r>
              <a:rPr lang="uk-UA" sz="2200"/>
              <a:t>Критерієм успіху проєкту буде досягнення запланованих показників оптимізації робочого процесу, зокрема скорочення загального часу розгляду звернень, підвищення якості підготовки відповідей, зменшення кількості учасників процесу та збільшення частки операцій, що створюють цінність. Водночас головним показником успішності стане підвищення рівня задоволеності громадян якістю та оперативністю розгляду їх звернень, а також забезпечення прозорого, безбар'єрного та ефективного процесу, який стабільно функціонуватиме як у центральному апараті, так і в територіальних органах Укртрансбезпеки.</a:t>
            </a:r>
            <a:endParaRPr sz="2200"/>
          </a:p>
        </p:txBody>
      </p:sp>
      <p:sp>
        <p:nvSpPr>
          <p:cNvPr id="212" name="Google Shape;212;p10"/>
          <p:cNvSpPr/>
          <p:nvPr/>
        </p:nvSpPr>
        <p:spPr>
          <a:xfrm>
            <a:off x="6808185" y="3423959"/>
            <a:ext cx="630884" cy="630884"/>
          </a:xfrm>
          <a:prstGeom prst="ellipse">
            <a:avLst/>
          </a:prstGeom>
          <a:noFill/>
          <a:ln cap="flat" cmpd="sng" w="127000">
            <a:solidFill>
              <a:schemeClr val="accent1"/>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13" name="Google Shape;213;p10"/>
          <p:cNvSpPr/>
          <p:nvPr/>
        </p:nvSpPr>
        <p:spPr>
          <a:xfrm rot="-1136562">
            <a:off x="7450227" y="5166682"/>
            <a:ext cx="1835725" cy="2024785"/>
          </a:xfrm>
          <a:custGeom>
            <a:rect b="b" l="l" r="r" t="t"/>
            <a:pathLst>
              <a:path extrusionOk="0" h="2024785" w="1835725">
                <a:moveTo>
                  <a:pt x="1801138" y="1622662"/>
                </a:moveTo>
                <a:cubicBezTo>
                  <a:pt x="1822105" y="1633400"/>
                  <a:pt x="1836117" y="1655372"/>
                  <a:pt x="1835717" y="1680254"/>
                </a:cubicBezTo>
                <a:cubicBezTo>
                  <a:pt x="1832093" y="1746382"/>
                  <a:pt x="1824354" y="1812154"/>
                  <a:pt x="1812568" y="1877193"/>
                </a:cubicBezTo>
                <a:lnTo>
                  <a:pt x="1776210" y="2024785"/>
                </a:lnTo>
                <a:lnTo>
                  <a:pt x="1655772" y="1983449"/>
                </a:lnTo>
                <a:lnTo>
                  <a:pt x="1687591" y="1854495"/>
                </a:lnTo>
                <a:cubicBezTo>
                  <a:pt x="1698455" y="1794657"/>
                  <a:pt x="1705590" y="1734142"/>
                  <a:pt x="1708939" y="1673301"/>
                </a:cubicBezTo>
                <a:cubicBezTo>
                  <a:pt x="1712216" y="1638363"/>
                  <a:pt x="1743190" y="1612703"/>
                  <a:pt x="1778129" y="1615979"/>
                </a:cubicBezTo>
                <a:cubicBezTo>
                  <a:pt x="1786387" y="1616753"/>
                  <a:pt x="1794149" y="1619084"/>
                  <a:pt x="1801138" y="1622662"/>
                </a:cubicBezTo>
                <a:close/>
                <a:moveTo>
                  <a:pt x="1585229" y="764759"/>
                </a:moveTo>
                <a:cubicBezTo>
                  <a:pt x="1600438" y="768789"/>
                  <a:pt x="1614156" y="778436"/>
                  <a:pt x="1623024" y="792810"/>
                </a:cubicBezTo>
                <a:cubicBezTo>
                  <a:pt x="1689575" y="907319"/>
                  <a:pt x="1741505" y="1029715"/>
                  <a:pt x="1777614" y="1157141"/>
                </a:cubicBezTo>
                <a:cubicBezTo>
                  <a:pt x="1787149" y="1190888"/>
                  <a:pt x="1767537" y="1225969"/>
                  <a:pt x="1733799" y="1235532"/>
                </a:cubicBezTo>
                <a:cubicBezTo>
                  <a:pt x="1728151" y="1237046"/>
                  <a:pt x="1722312" y="1237780"/>
                  <a:pt x="1716464" y="1237722"/>
                </a:cubicBezTo>
                <a:lnTo>
                  <a:pt x="1716464" y="1237913"/>
                </a:lnTo>
                <a:cubicBezTo>
                  <a:pt x="1688070" y="1237913"/>
                  <a:pt x="1663124" y="1219044"/>
                  <a:pt x="1655409" y="1191717"/>
                </a:cubicBezTo>
                <a:cubicBezTo>
                  <a:pt x="1622214" y="1074512"/>
                  <a:pt x="1574437" y="961936"/>
                  <a:pt x="1513200" y="856627"/>
                </a:cubicBezTo>
                <a:cubicBezTo>
                  <a:pt x="1496379" y="825834"/>
                  <a:pt x="1507704" y="787236"/>
                  <a:pt x="1538499" y="770415"/>
                </a:cubicBezTo>
                <a:cubicBezTo>
                  <a:pt x="1553325" y="762319"/>
                  <a:pt x="1570022" y="760730"/>
                  <a:pt x="1585229" y="764759"/>
                </a:cubicBezTo>
                <a:close/>
                <a:moveTo>
                  <a:pt x="477919" y="21437"/>
                </a:moveTo>
                <a:cubicBezTo>
                  <a:pt x="499341" y="33775"/>
                  <a:pt x="512445" y="58102"/>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89834" y="-4456"/>
                  <a:pt x="322735" y="-3656"/>
                  <a:pt x="454020" y="13474"/>
                </a:cubicBezTo>
                <a:cubicBezTo>
                  <a:pt x="462713" y="14543"/>
                  <a:pt x="470778" y="17324"/>
                  <a:pt x="477919" y="21437"/>
                </a:cubicBezTo>
                <a:close/>
                <a:moveTo>
                  <a:pt x="957797" y="167970"/>
                </a:move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8235" y="164811"/>
                  <a:pt x="926445" y="152188"/>
                  <a:pt x="957797" y="167970"/>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pic>
        <p:nvPicPr>
          <p:cNvPr descr="Зображення, що містить текст, символ, Торгова марка, Шрифт&#10;&#10;Вміст на основі ШІ може бути неправильним." id="214" name="Google Shape;214;p10"/>
          <p:cNvPicPr preferRelativeResize="0"/>
          <p:nvPr/>
        </p:nvPicPr>
        <p:blipFill rotWithShape="1">
          <a:blip r:embed="rId3">
            <a:alphaModFix/>
          </a:blip>
          <a:srcRect b="5" l="0" r="5" t="0"/>
          <a:stretch/>
        </p:blipFill>
        <p:spPr>
          <a:xfrm>
            <a:off x="7751975" y="1075239"/>
            <a:ext cx="4128603" cy="4128603"/>
          </a:xfrm>
          <a:custGeom>
            <a:rect b="b" l="l" r="r" t="t"/>
            <a:pathLst>
              <a:path extrusionOk="0" h="2663168" w="2663168">
                <a:moveTo>
                  <a:pt x="1331584" y="0"/>
                </a:moveTo>
                <a:cubicBezTo>
                  <a:pt x="2066998" y="0"/>
                  <a:pt x="2663168" y="596170"/>
                  <a:pt x="2663168" y="1331584"/>
                </a:cubicBezTo>
                <a:cubicBezTo>
                  <a:pt x="2663168" y="2066998"/>
                  <a:pt x="2066998" y="2663168"/>
                  <a:pt x="1331584" y="2663168"/>
                </a:cubicBezTo>
                <a:cubicBezTo>
                  <a:pt x="596170" y="2663168"/>
                  <a:pt x="0" y="2066998"/>
                  <a:pt x="0" y="1331584"/>
                </a:cubicBezTo>
                <a:cubicBezTo>
                  <a:pt x="0" y="596170"/>
                  <a:pt x="596170" y="0"/>
                  <a:pt x="1331584" y="0"/>
                </a:cubicBezTo>
                <a:close/>
              </a:path>
            </a:pathLst>
          </a:custGeom>
          <a:noFill/>
          <a:ln>
            <a:noFill/>
          </a:ln>
        </p:spPr>
      </p:pic>
      <p:sp>
        <p:nvSpPr>
          <p:cNvPr id="215" name="Google Shape;215;p10"/>
          <p:cNvSpPr/>
          <p:nvPr/>
        </p:nvSpPr>
        <p:spPr>
          <a:xfrm>
            <a:off x="6749602" y="1"/>
            <a:ext cx="2066948" cy="1621879"/>
          </a:xfrm>
          <a:custGeom>
            <a:rect b="b" l="l" r="r" t="t"/>
            <a:pathLst>
              <a:path extrusionOk="0" h="1621879" w="2066948">
                <a:moveTo>
                  <a:pt x="0" y="0"/>
                </a:moveTo>
                <a:lnTo>
                  <a:pt x="123825" y="0"/>
                </a:lnTo>
                <a:lnTo>
                  <a:pt x="123825" y="1452620"/>
                </a:lnTo>
                <a:lnTo>
                  <a:pt x="1881378" y="436017"/>
                </a:lnTo>
                <a:lnTo>
                  <a:pt x="1127572" y="0"/>
                </a:lnTo>
                <a:lnTo>
                  <a:pt x="1374887" y="0"/>
                </a:lnTo>
                <a:lnTo>
                  <a:pt x="2035969" y="382391"/>
                </a:lnTo>
                <a:cubicBezTo>
                  <a:pt x="2065582" y="399479"/>
                  <a:pt x="2075745" y="437340"/>
                  <a:pt x="2058648" y="466963"/>
                </a:cubicBezTo>
                <a:cubicBezTo>
                  <a:pt x="2053219" y="476384"/>
                  <a:pt x="2045389" y="484204"/>
                  <a:pt x="2035969" y="489642"/>
                </a:cubicBezTo>
                <a:lnTo>
                  <a:pt x="92869" y="1613592"/>
                </a:lnTo>
                <a:cubicBezTo>
                  <a:pt x="83458" y="1619031"/>
                  <a:pt x="72780" y="1621889"/>
                  <a:pt x="61913" y="1621879"/>
                </a:cubicBezTo>
                <a:cubicBezTo>
                  <a:pt x="27719" y="1621879"/>
                  <a:pt x="0" y="1594161"/>
                  <a:pt x="0" y="1559967"/>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cxnSp>
        <p:nvCxnSpPr>
          <p:cNvPr id="216" name="Google Shape;216;p10"/>
          <p:cNvCxnSpPr/>
          <p:nvPr/>
        </p:nvCxnSpPr>
        <p:spPr>
          <a:xfrm>
            <a:off x="12138745" y="1027906"/>
            <a:ext cx="0" cy="1597708"/>
          </a:xfrm>
          <a:prstGeom prst="straightConnector1">
            <a:avLst/>
          </a:prstGeom>
          <a:noFill/>
          <a:ln cap="rnd" cmpd="sng" w="127000">
            <a:solidFill>
              <a:schemeClr val="accent4"/>
            </a:solidFill>
            <a:prstDash val="dash"/>
            <a:miter lim="8000"/>
            <a:headEnd len="sm" w="sm" type="none"/>
            <a:tailEnd len="sm" w="sm" type="none"/>
          </a:ln>
        </p:spPr>
      </p:cxnSp>
      <p:sp>
        <p:nvSpPr>
          <p:cNvPr id="217" name="Google Shape;217;p10"/>
          <p:cNvSpPr/>
          <p:nvPr/>
        </p:nvSpPr>
        <p:spPr>
          <a:xfrm>
            <a:off x="6809527" y="6033795"/>
            <a:ext cx="1991064" cy="824205"/>
          </a:xfrm>
          <a:custGeom>
            <a:rect b="b" l="l" r="r" t="t"/>
            <a:pathLst>
              <a:path extrusionOk="0" h="824205" w="1991064">
                <a:moveTo>
                  <a:pt x="995532" y="0"/>
                </a:moveTo>
                <a:cubicBezTo>
                  <a:pt x="1483521" y="0"/>
                  <a:pt x="1890663" y="336754"/>
                  <a:pt x="1984823" y="784423"/>
                </a:cubicBezTo>
                <a:lnTo>
                  <a:pt x="1991064" y="824205"/>
                </a:lnTo>
                <a:lnTo>
                  <a:pt x="0" y="824205"/>
                </a:lnTo>
                <a:lnTo>
                  <a:pt x="6241" y="784423"/>
                </a:lnTo>
                <a:cubicBezTo>
                  <a:pt x="100402" y="336754"/>
                  <a:pt x="507544" y="0"/>
                  <a:pt x="995532" y="0"/>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18" name="Google Shape;218;p10"/>
          <p:cNvSpPr/>
          <p:nvPr/>
        </p:nvSpPr>
        <p:spPr>
          <a:xfrm>
            <a:off x="10851696" y="5519196"/>
            <a:ext cx="1340305" cy="1338805"/>
          </a:xfrm>
          <a:custGeom>
            <a:rect b="b" l="l" r="r" t="t"/>
            <a:pathLst>
              <a:path extrusionOk="0" h="1338805" w="1340305">
                <a:moveTo>
                  <a:pt x="61913" y="0"/>
                </a:moveTo>
                <a:lnTo>
                  <a:pt x="1340305" y="0"/>
                </a:lnTo>
                <a:lnTo>
                  <a:pt x="1340305" y="123825"/>
                </a:lnTo>
                <a:lnTo>
                  <a:pt x="123825" y="123825"/>
                </a:lnTo>
                <a:lnTo>
                  <a:pt x="123825" y="1338805"/>
                </a:lnTo>
                <a:lnTo>
                  <a:pt x="0" y="1338805"/>
                </a:lnTo>
                <a:lnTo>
                  <a:pt x="0" y="61913"/>
                </a:lnTo>
                <a:cubicBezTo>
                  <a:pt x="0" y="27719"/>
                  <a:pt x="27719" y="0"/>
                  <a:pt x="61913" y="0"/>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3" name="Shape 93"/>
        <p:cNvGrpSpPr/>
        <p:nvPr/>
      </p:nvGrpSpPr>
      <p:grpSpPr>
        <a:xfrm>
          <a:off x="0" y="0"/>
          <a:ext cx="0" cy="0"/>
          <a:chOff x="0" y="0"/>
          <a:chExt cx="0" cy="0"/>
        </a:xfrm>
      </p:grpSpPr>
      <p:sp>
        <p:nvSpPr>
          <p:cNvPr id="94" name="Google Shape;94;p2"/>
          <p:cNvSpPr/>
          <p:nvPr/>
        </p:nvSpPr>
        <p:spPr>
          <a:xfrm>
            <a:off x="0" y="0"/>
            <a:ext cx="12188952"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95" name="Google Shape;95;p2"/>
          <p:cNvSpPr txBox="1"/>
          <p:nvPr>
            <p:ph type="title"/>
          </p:nvPr>
        </p:nvSpPr>
        <p:spPr>
          <a:xfrm>
            <a:off x="838201" y="373946"/>
            <a:ext cx="511415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1400"/>
              <a:buFont typeface="Play"/>
              <a:buNone/>
            </a:pPr>
            <a:r>
              <a:rPr b="1" lang="uk-UA" sz="1400"/>
              <a:t>РОЗДІЛИ ПЛАНУ</a:t>
            </a:r>
            <a:br>
              <a:rPr lang="uk-UA" sz="1400"/>
            </a:br>
            <a:r>
              <a:rPr b="1" lang="uk-UA" sz="1400"/>
              <a:t> впровадження проєкту з оптимізації робочого процесу</a:t>
            </a:r>
            <a:br>
              <a:rPr lang="uk-UA" sz="1400"/>
            </a:br>
            <a:r>
              <a:rPr b="1" lang="uk-UA" sz="1400"/>
              <a:t>“Здійснення розгляду звернень громадян”</a:t>
            </a:r>
            <a:br>
              <a:rPr lang="uk-UA" sz="1400"/>
            </a:br>
            <a:endParaRPr sz="1400"/>
          </a:p>
        </p:txBody>
      </p:sp>
      <p:sp>
        <p:nvSpPr>
          <p:cNvPr id="96" name="Google Shape;96;p2"/>
          <p:cNvSpPr txBox="1"/>
          <p:nvPr>
            <p:ph idx="1" type="body"/>
          </p:nvPr>
        </p:nvSpPr>
        <p:spPr>
          <a:xfrm>
            <a:off x="838200" y="1330975"/>
            <a:ext cx="7505100" cy="52410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chemeClr val="dk1"/>
              </a:buClr>
              <a:buSzPts val="1200"/>
              <a:buNone/>
            </a:pPr>
            <a:r>
              <a:rPr b="1" lang="uk-UA" sz="1400"/>
              <a:t>І. Правове забезпечення</a:t>
            </a:r>
            <a:endParaRPr sz="1400"/>
          </a:p>
          <a:p>
            <a:pPr indent="-241300" lvl="0" marL="228600" rtl="0" algn="l">
              <a:lnSpc>
                <a:spcPct val="90000"/>
              </a:lnSpc>
              <a:spcBef>
                <a:spcPts val="1000"/>
              </a:spcBef>
              <a:spcAft>
                <a:spcPts val="0"/>
              </a:spcAft>
              <a:buClr>
                <a:schemeClr val="dk1"/>
              </a:buClr>
              <a:buSzPts val="1400"/>
              <a:buChar char="•"/>
            </a:pPr>
            <a:r>
              <a:rPr lang="uk-UA" sz="1400"/>
              <a:t>1.1. Перегляд  посадових інструкцій на відповідність до Порядку розгляду звернень громадян, організації особистого прийому громадян та роботи телефонної «гарячої лінії» у Державній службі України з безпеки на транспорті та її територіальних органах (далі Порядок). (Пропозиції щодо змін до НПА вищого рівня відсутні у зв’язку з тим, що Порядок було затверджено наказом Мінрозвитку у 2026 році та зареєстровано у Мінюсті)</a:t>
            </a:r>
            <a:endParaRPr sz="1400"/>
          </a:p>
          <a:p>
            <a:pPr indent="0" lvl="0" marL="0" rtl="0" algn="l">
              <a:lnSpc>
                <a:spcPct val="90000"/>
              </a:lnSpc>
              <a:spcBef>
                <a:spcPts val="1000"/>
              </a:spcBef>
              <a:spcAft>
                <a:spcPts val="0"/>
              </a:spcAft>
              <a:buClr>
                <a:schemeClr val="dk1"/>
              </a:buClr>
              <a:buSzPts val="1200"/>
              <a:buNone/>
            </a:pPr>
            <a:r>
              <a:rPr b="1" lang="uk-UA" sz="1400"/>
              <a:t>ІІ. Організаційне забезпечення</a:t>
            </a:r>
            <a:endParaRPr sz="1400"/>
          </a:p>
          <a:p>
            <a:pPr indent="-241300" lvl="0" marL="228600" rtl="0" algn="l">
              <a:lnSpc>
                <a:spcPct val="90000"/>
              </a:lnSpc>
              <a:spcBef>
                <a:spcPts val="1000"/>
              </a:spcBef>
              <a:spcAft>
                <a:spcPts val="0"/>
              </a:spcAft>
              <a:buClr>
                <a:schemeClr val="dk1"/>
              </a:buClr>
              <a:buSzPts val="1400"/>
              <a:buChar char="•"/>
            </a:pPr>
            <a:r>
              <a:rPr lang="uk-UA" sz="1400"/>
              <a:t>2.1. Розробка методичних рекомендацій (Вилучення етапів підготовки службових записок співвиконавцями, які не мають пропозицій, вилучення з маршруту погодження співвиконаців, які не надали пропозицій (повідомили через СЕД)</a:t>
            </a:r>
            <a:endParaRPr sz="1400"/>
          </a:p>
          <a:p>
            <a:pPr indent="-241300" lvl="0" marL="228600" rtl="0" algn="l">
              <a:lnSpc>
                <a:spcPct val="90000"/>
              </a:lnSpc>
              <a:spcBef>
                <a:spcPts val="1000"/>
              </a:spcBef>
              <a:spcAft>
                <a:spcPts val="0"/>
              </a:spcAft>
              <a:buClr>
                <a:schemeClr val="dk1"/>
              </a:buClr>
              <a:buSzPts val="1400"/>
              <a:buChar char="•"/>
            </a:pPr>
            <a:r>
              <a:rPr lang="uk-UA" sz="1400"/>
              <a:t>2.2. Перерозподіл функціональних обов'язків та оптимізація схеми взаємодії</a:t>
            </a:r>
            <a:endParaRPr sz="1400"/>
          </a:p>
          <a:p>
            <a:pPr indent="-241300" lvl="0" marL="228600" rtl="0" algn="l">
              <a:lnSpc>
                <a:spcPct val="90000"/>
              </a:lnSpc>
              <a:spcBef>
                <a:spcPts val="1000"/>
              </a:spcBef>
              <a:spcAft>
                <a:spcPts val="0"/>
              </a:spcAft>
              <a:buClr>
                <a:schemeClr val="dk1"/>
              </a:buClr>
              <a:buSzPts val="1400"/>
              <a:buChar char="•"/>
            </a:pPr>
            <a:r>
              <a:rPr lang="uk-UA" sz="1400"/>
              <a:t>2.3. Уніфікація форм документів (шаблони документів (звернень, відповідей, звітів) </a:t>
            </a:r>
            <a:endParaRPr sz="1400"/>
          </a:p>
          <a:p>
            <a:pPr indent="0" lvl="0" marL="0" rtl="0" algn="l">
              <a:lnSpc>
                <a:spcPct val="90000"/>
              </a:lnSpc>
              <a:spcBef>
                <a:spcPts val="1000"/>
              </a:spcBef>
              <a:spcAft>
                <a:spcPts val="0"/>
              </a:spcAft>
              <a:buClr>
                <a:schemeClr val="dk1"/>
              </a:buClr>
              <a:buSzPts val="1200"/>
              <a:buNone/>
            </a:pPr>
            <a:r>
              <a:rPr b="1" lang="uk-UA" sz="1400"/>
              <a:t>ІІІ. Цифровізація та матеріально-технічне забезпечення</a:t>
            </a:r>
            <a:endParaRPr sz="1400"/>
          </a:p>
          <a:p>
            <a:pPr indent="-241300" lvl="0" marL="228600" rtl="0" algn="l">
              <a:lnSpc>
                <a:spcPct val="90000"/>
              </a:lnSpc>
              <a:spcBef>
                <a:spcPts val="1000"/>
              </a:spcBef>
              <a:spcAft>
                <a:spcPts val="0"/>
              </a:spcAft>
              <a:buClr>
                <a:schemeClr val="dk1"/>
              </a:buClr>
              <a:buSzPts val="1400"/>
              <a:buChar char="•"/>
            </a:pPr>
            <a:r>
              <a:rPr lang="uk-UA" sz="1400"/>
              <a:t>3.1. Впровадження бази знань </a:t>
            </a:r>
            <a:endParaRPr sz="1400"/>
          </a:p>
          <a:p>
            <a:pPr indent="-241300" lvl="0" marL="228600" rtl="0" algn="l">
              <a:lnSpc>
                <a:spcPct val="90000"/>
              </a:lnSpc>
              <a:spcBef>
                <a:spcPts val="1000"/>
              </a:spcBef>
              <a:spcAft>
                <a:spcPts val="0"/>
              </a:spcAft>
              <a:buClr>
                <a:schemeClr val="dk1"/>
              </a:buClr>
              <a:buSzPts val="1400"/>
              <a:buChar char="•"/>
            </a:pPr>
            <a:r>
              <a:rPr lang="uk-UA" sz="1400"/>
              <a:t>3.2. Інтеграція "гарячої лінії" з СЕД</a:t>
            </a:r>
            <a:endParaRPr sz="1400"/>
          </a:p>
          <a:p>
            <a:pPr indent="-241300" lvl="0" marL="228600" rtl="0" algn="l">
              <a:lnSpc>
                <a:spcPct val="90000"/>
              </a:lnSpc>
              <a:spcBef>
                <a:spcPts val="1000"/>
              </a:spcBef>
              <a:spcAft>
                <a:spcPts val="0"/>
              </a:spcAft>
              <a:buClr>
                <a:schemeClr val="dk1"/>
              </a:buClr>
              <a:buSzPts val="1400"/>
              <a:buChar char="•"/>
            </a:pPr>
            <a:r>
              <a:rPr lang="uk-UA" sz="1400"/>
              <a:t>3.3. Створення електронної панелі моніторингу</a:t>
            </a:r>
            <a:endParaRPr sz="1400"/>
          </a:p>
          <a:p>
            <a:pPr indent="-241300" lvl="0" marL="228600" rtl="0" algn="l">
              <a:lnSpc>
                <a:spcPct val="90000"/>
              </a:lnSpc>
              <a:spcBef>
                <a:spcPts val="1000"/>
              </a:spcBef>
              <a:spcAft>
                <a:spcPts val="0"/>
              </a:spcAft>
              <a:buClr>
                <a:schemeClr val="dk1"/>
              </a:buClr>
              <a:buSzPts val="1400"/>
              <a:buChar char="•"/>
            </a:pPr>
            <a:r>
              <a:rPr lang="uk-UA" sz="1400"/>
              <a:t>3.4. Створення електронного журналу запису громадян на особистий прийом</a:t>
            </a:r>
            <a:endParaRPr sz="1400"/>
          </a:p>
          <a:p>
            <a:pPr indent="-241300" lvl="0" marL="228600" rtl="0" algn="l">
              <a:lnSpc>
                <a:spcPct val="90000"/>
              </a:lnSpc>
              <a:spcBef>
                <a:spcPts val="1000"/>
              </a:spcBef>
              <a:spcAft>
                <a:spcPts val="0"/>
              </a:spcAft>
              <a:buClr>
                <a:schemeClr val="dk1"/>
              </a:buClr>
              <a:buSzPts val="1400"/>
              <a:buChar char="•"/>
            </a:pPr>
            <a:r>
              <a:rPr lang="uk-UA" sz="1400"/>
              <a:t>3.5. Забезпечення технічними засобами</a:t>
            </a:r>
            <a:endParaRPr sz="1400"/>
          </a:p>
        </p:txBody>
      </p:sp>
      <p:sp>
        <p:nvSpPr>
          <p:cNvPr id="97" name="Google Shape;97;p2"/>
          <p:cNvSpPr/>
          <p:nvPr/>
        </p:nvSpPr>
        <p:spPr>
          <a:xfrm>
            <a:off x="10752635" y="2507215"/>
            <a:ext cx="947488" cy="921785"/>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98" name="Google Shape;98;p2"/>
          <p:cNvSpPr/>
          <p:nvPr/>
        </p:nvSpPr>
        <p:spPr>
          <a:xfrm flipH="1" rot="-6367811">
            <a:off x="7537061" y="1878543"/>
            <a:ext cx="4592562" cy="4592562"/>
          </a:xfrm>
          <a:prstGeom prst="arc">
            <a:avLst>
              <a:gd fmla="val 16200000" name="adj1"/>
              <a:gd fmla="val 20093138" name="adj2"/>
            </a:avLst>
          </a:prstGeom>
          <a:noFill/>
          <a:ln cap="rnd" cmpd="sng" w="127000">
            <a:solidFill>
              <a:schemeClr val="accent4"/>
            </a:solidFill>
            <a:prstDash val="dash"/>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Arial"/>
              <a:ea typeface="Arial"/>
              <a:cs typeface="Arial"/>
              <a:sym typeface="Arial"/>
            </a:endParaRPr>
          </a:p>
        </p:txBody>
      </p:sp>
      <p:pic>
        <p:nvPicPr>
          <p:cNvPr id="99" name="Google Shape;99;p2"/>
          <p:cNvPicPr preferRelativeResize="0"/>
          <p:nvPr/>
        </p:nvPicPr>
        <p:blipFill rotWithShape="1">
          <a:blip r:embed="rId3">
            <a:alphaModFix/>
          </a:blip>
          <a:srcRect b="-1" l="0" r="-1" t="5524"/>
          <a:stretch/>
        </p:blipFill>
        <p:spPr>
          <a:xfrm>
            <a:off x="8697576" y="757135"/>
            <a:ext cx="2403889" cy="1538669"/>
          </a:xfrm>
          <a:custGeom>
            <a:rect b="b" l="l" r="r" t="t"/>
            <a:pathLst>
              <a:path extrusionOk="0" h="2064564" w="2185353">
                <a:moveTo>
                  <a:pt x="65529" y="0"/>
                </a:moveTo>
                <a:lnTo>
                  <a:pt x="2119824" y="0"/>
                </a:lnTo>
                <a:cubicBezTo>
                  <a:pt x="2156015" y="0"/>
                  <a:pt x="2185353" y="29338"/>
                  <a:pt x="2185353" y="65529"/>
                </a:cubicBezTo>
                <a:lnTo>
                  <a:pt x="2185353" y="1999035"/>
                </a:lnTo>
                <a:cubicBezTo>
                  <a:pt x="2185353" y="2035226"/>
                  <a:pt x="2156015" y="2064564"/>
                  <a:pt x="2119824" y="2064564"/>
                </a:cubicBezTo>
                <a:lnTo>
                  <a:pt x="65529" y="2064564"/>
                </a:lnTo>
                <a:cubicBezTo>
                  <a:pt x="29338" y="2064564"/>
                  <a:pt x="0" y="2035226"/>
                  <a:pt x="0" y="1999035"/>
                </a:cubicBezTo>
                <a:lnTo>
                  <a:pt x="0" y="65529"/>
                </a:lnTo>
                <a:cubicBezTo>
                  <a:pt x="0" y="29338"/>
                  <a:pt x="29338" y="0"/>
                  <a:pt x="65529" y="0"/>
                </a:cubicBezTo>
                <a:close/>
              </a:path>
            </a:pathLst>
          </a:custGeom>
          <a:noFill/>
          <a:ln>
            <a:noFill/>
          </a:ln>
        </p:spPr>
      </p:pic>
      <p:pic>
        <p:nvPicPr>
          <p:cNvPr descr="Зображення, що містить хмара, прапор, небо, символ&#10;&#10;Вміст на основі ШІ може бути неправильним." id="100" name="Google Shape;100;p2"/>
          <p:cNvPicPr preferRelativeResize="0"/>
          <p:nvPr/>
        </p:nvPicPr>
        <p:blipFill rotWithShape="1">
          <a:blip r:embed="rId4">
            <a:alphaModFix/>
          </a:blip>
          <a:srcRect b="1" l="21269" r="22479" t="0"/>
          <a:stretch/>
        </p:blipFill>
        <p:spPr>
          <a:xfrm>
            <a:off x="8536866" y="2930036"/>
            <a:ext cx="2725311" cy="2822083"/>
          </a:xfrm>
          <a:custGeom>
            <a:rect b="b" l="l" r="r" t="t"/>
            <a:pathLst>
              <a:path extrusionOk="0" h="2064564" w="2185353">
                <a:moveTo>
                  <a:pt x="65529" y="0"/>
                </a:moveTo>
                <a:lnTo>
                  <a:pt x="2119824" y="0"/>
                </a:lnTo>
                <a:cubicBezTo>
                  <a:pt x="2156015" y="0"/>
                  <a:pt x="2185353" y="29338"/>
                  <a:pt x="2185353" y="65529"/>
                </a:cubicBezTo>
                <a:lnTo>
                  <a:pt x="2185353" y="1999035"/>
                </a:lnTo>
                <a:cubicBezTo>
                  <a:pt x="2185353" y="2035226"/>
                  <a:pt x="2156015" y="2064564"/>
                  <a:pt x="2119824" y="2064564"/>
                </a:cubicBezTo>
                <a:lnTo>
                  <a:pt x="65529" y="2064564"/>
                </a:lnTo>
                <a:cubicBezTo>
                  <a:pt x="29338" y="2064564"/>
                  <a:pt x="0" y="2035226"/>
                  <a:pt x="0" y="1999035"/>
                </a:cubicBezTo>
                <a:lnTo>
                  <a:pt x="0" y="65529"/>
                </a:lnTo>
                <a:cubicBezTo>
                  <a:pt x="0" y="29338"/>
                  <a:pt x="29338" y="0"/>
                  <a:pt x="65529" y="0"/>
                </a:cubicBezTo>
                <a:close/>
              </a:path>
            </a:pathLst>
          </a:cu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04" name="Shape 104"/>
        <p:cNvGrpSpPr/>
        <p:nvPr/>
      </p:nvGrpSpPr>
      <p:grpSpPr>
        <a:xfrm>
          <a:off x="0" y="0"/>
          <a:ext cx="0" cy="0"/>
          <a:chOff x="0" y="0"/>
          <a:chExt cx="0" cy="0"/>
        </a:xfrm>
      </p:grpSpPr>
      <p:sp>
        <p:nvSpPr>
          <p:cNvPr id="105" name="Google Shape;105;p3"/>
          <p:cNvSpPr/>
          <p:nvPr/>
        </p:nvSpPr>
        <p:spPr>
          <a:xfrm>
            <a:off x="0" y="0"/>
            <a:ext cx="12192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06" name="Google Shape;106;p3"/>
          <p:cNvSpPr txBox="1"/>
          <p:nvPr>
            <p:ph type="title"/>
          </p:nvPr>
        </p:nvSpPr>
        <p:spPr>
          <a:xfrm>
            <a:off x="838200" y="93001"/>
            <a:ext cx="5393400" cy="108180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1400"/>
              <a:buFont typeface="Play"/>
              <a:buNone/>
            </a:pPr>
            <a:r>
              <a:rPr b="1" lang="uk-UA" sz="1400"/>
              <a:t>РОЗДІЛИ ПЛАНУ</a:t>
            </a:r>
            <a:br>
              <a:rPr lang="uk-UA" sz="1400"/>
            </a:br>
            <a:r>
              <a:rPr b="1" lang="uk-UA" sz="1400"/>
              <a:t> впровадження проєкту з оптимізації робочого процесу</a:t>
            </a:r>
            <a:br>
              <a:rPr lang="uk-UA" sz="1400"/>
            </a:br>
            <a:r>
              <a:rPr b="1" lang="uk-UA" sz="1400"/>
              <a:t>“Здійснення розгляду звернень громадян”</a:t>
            </a:r>
            <a:br>
              <a:rPr lang="uk-UA" sz="1400"/>
            </a:br>
            <a:endParaRPr sz="1400"/>
          </a:p>
        </p:txBody>
      </p:sp>
      <p:sp>
        <p:nvSpPr>
          <p:cNvPr id="107" name="Google Shape;107;p3"/>
          <p:cNvSpPr/>
          <p:nvPr/>
        </p:nvSpPr>
        <p:spPr>
          <a:xfrm>
            <a:off x="10208695" y="1"/>
            <a:ext cx="1135066" cy="477997"/>
          </a:xfrm>
          <a:custGeom>
            <a:rect b="b" l="l" r="r" t="t"/>
            <a:pathLst>
              <a:path extrusionOk="0" h="477997" w="1135066">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08" name="Google Shape;108;p3"/>
          <p:cNvSpPr txBox="1"/>
          <p:nvPr>
            <p:ph idx="1" type="body"/>
          </p:nvPr>
        </p:nvSpPr>
        <p:spPr>
          <a:xfrm>
            <a:off x="307825" y="944125"/>
            <a:ext cx="6492900" cy="57663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chemeClr val="dk1"/>
              </a:buClr>
              <a:buSzPts val="1100"/>
              <a:buNone/>
            </a:pPr>
            <a:r>
              <a:rPr b="1" lang="uk-UA" sz="1300"/>
              <a:t>ІV. Навчання та підвищення кваліфікації</a:t>
            </a:r>
            <a:endParaRPr sz="1300"/>
          </a:p>
          <a:p>
            <a:pPr indent="-241300" lvl="0" marL="228600" rtl="0" algn="l">
              <a:lnSpc>
                <a:spcPct val="90000"/>
              </a:lnSpc>
              <a:spcBef>
                <a:spcPts val="1000"/>
              </a:spcBef>
              <a:spcAft>
                <a:spcPts val="0"/>
              </a:spcAft>
              <a:buClr>
                <a:schemeClr val="dk1"/>
              </a:buClr>
              <a:buSzPts val="1300"/>
              <a:buChar char="•"/>
            </a:pPr>
            <a:r>
              <a:rPr lang="uk-UA" sz="1300"/>
              <a:t>4.1. Проведення навчання працівників</a:t>
            </a:r>
            <a:endParaRPr sz="1300"/>
          </a:p>
          <a:p>
            <a:pPr indent="0" lvl="0" marL="0" rtl="0" algn="l">
              <a:lnSpc>
                <a:spcPct val="90000"/>
              </a:lnSpc>
              <a:spcBef>
                <a:spcPts val="1000"/>
              </a:spcBef>
              <a:spcAft>
                <a:spcPts val="0"/>
              </a:spcAft>
              <a:buClr>
                <a:schemeClr val="dk1"/>
              </a:buClr>
              <a:buSzPts val="1100"/>
              <a:buNone/>
            </a:pPr>
            <a:r>
              <a:rPr b="1" lang="uk-UA" sz="1300"/>
              <a:t>V. Пілотне впровадження</a:t>
            </a:r>
            <a:endParaRPr sz="1300"/>
          </a:p>
          <a:p>
            <a:pPr indent="-241300" lvl="0" marL="228600" rtl="0" algn="l">
              <a:lnSpc>
                <a:spcPct val="90000"/>
              </a:lnSpc>
              <a:spcBef>
                <a:spcPts val="1000"/>
              </a:spcBef>
              <a:spcAft>
                <a:spcPts val="0"/>
              </a:spcAft>
              <a:buClr>
                <a:schemeClr val="dk1"/>
              </a:buClr>
              <a:buSzPts val="1300"/>
              <a:buChar char="•"/>
            </a:pPr>
            <a:r>
              <a:rPr lang="uk-UA" sz="1300"/>
              <a:t>5.1. Запуск оновленого процесу у підрозділах ЦА та територіальних органах</a:t>
            </a:r>
            <a:endParaRPr sz="1300"/>
          </a:p>
          <a:p>
            <a:pPr indent="-241300" lvl="0" marL="228600" rtl="0" algn="l">
              <a:lnSpc>
                <a:spcPct val="90000"/>
              </a:lnSpc>
              <a:spcBef>
                <a:spcPts val="1000"/>
              </a:spcBef>
              <a:spcAft>
                <a:spcPts val="0"/>
              </a:spcAft>
              <a:buClr>
                <a:schemeClr val="dk1"/>
              </a:buClr>
              <a:buSzPts val="1300"/>
              <a:buChar char="•"/>
            </a:pPr>
            <a:r>
              <a:rPr lang="uk-UA" sz="1300"/>
              <a:t>5.2. Збір та аналіз зворотного зв’язку</a:t>
            </a:r>
            <a:endParaRPr sz="1300"/>
          </a:p>
          <a:p>
            <a:pPr indent="-241300" lvl="0" marL="228600" rtl="0" algn="l">
              <a:lnSpc>
                <a:spcPct val="90000"/>
              </a:lnSpc>
              <a:spcBef>
                <a:spcPts val="1000"/>
              </a:spcBef>
              <a:spcAft>
                <a:spcPts val="0"/>
              </a:spcAft>
              <a:buClr>
                <a:schemeClr val="dk1"/>
              </a:buClr>
              <a:buSzPts val="1300"/>
              <a:buChar char="•"/>
            </a:pPr>
            <a:r>
              <a:rPr lang="uk-UA" sz="1300"/>
              <a:t>5.3. Внесення необхідних доопрацювань до реалізації заходів з оптимізації та масштабування</a:t>
            </a:r>
            <a:endParaRPr sz="1300"/>
          </a:p>
          <a:p>
            <a:pPr indent="0" lvl="0" marL="0" rtl="0" algn="l">
              <a:lnSpc>
                <a:spcPct val="90000"/>
              </a:lnSpc>
              <a:spcBef>
                <a:spcPts val="1000"/>
              </a:spcBef>
              <a:spcAft>
                <a:spcPts val="0"/>
              </a:spcAft>
              <a:buClr>
                <a:schemeClr val="dk1"/>
              </a:buClr>
              <a:buSzPts val="1100"/>
              <a:buNone/>
            </a:pPr>
            <a:r>
              <a:rPr b="1" lang="uk-UA" sz="1300"/>
              <a:t>VІ. Моніторинг впровадження проекту з оптимізації робочого процесу</a:t>
            </a:r>
            <a:endParaRPr sz="1300"/>
          </a:p>
          <a:p>
            <a:pPr indent="-241300" lvl="0" marL="228600" rtl="0" algn="l">
              <a:lnSpc>
                <a:spcPct val="90000"/>
              </a:lnSpc>
              <a:spcBef>
                <a:spcPts val="1000"/>
              </a:spcBef>
              <a:spcAft>
                <a:spcPts val="0"/>
              </a:spcAft>
              <a:buClr>
                <a:schemeClr val="dk1"/>
              </a:buClr>
              <a:buSzPts val="1300"/>
              <a:buChar char="•"/>
            </a:pPr>
            <a:r>
              <a:rPr lang="uk-UA" sz="1300"/>
              <a:t>6.1. Збір, узагальнення та аналіз  інформації про стан виконання Плану впровадження</a:t>
            </a:r>
            <a:endParaRPr sz="1300"/>
          </a:p>
          <a:p>
            <a:pPr indent="-241300" lvl="0" marL="228600" rtl="0" algn="l">
              <a:lnSpc>
                <a:spcPct val="90000"/>
              </a:lnSpc>
              <a:spcBef>
                <a:spcPts val="1000"/>
              </a:spcBef>
              <a:spcAft>
                <a:spcPts val="0"/>
              </a:spcAft>
              <a:buClr>
                <a:schemeClr val="dk1"/>
              </a:buClr>
              <a:buSzPts val="1300"/>
              <a:buChar char="•"/>
            </a:pPr>
            <a:r>
              <a:rPr lang="uk-UA" sz="1300"/>
              <a:t>6.2. Інформування голови робочої групи з питань оптимізації робочих процесів про невиконання заходів, передбачених Планом впровадження</a:t>
            </a:r>
            <a:endParaRPr sz="1300"/>
          </a:p>
          <a:p>
            <a:pPr indent="-241300" lvl="0" marL="228600" rtl="0" algn="l">
              <a:lnSpc>
                <a:spcPct val="90000"/>
              </a:lnSpc>
              <a:spcBef>
                <a:spcPts val="1000"/>
              </a:spcBef>
              <a:spcAft>
                <a:spcPts val="0"/>
              </a:spcAft>
              <a:buClr>
                <a:schemeClr val="dk1"/>
              </a:buClr>
              <a:buSzPts val="1300"/>
              <a:buChar char="•"/>
            </a:pPr>
            <a:r>
              <a:rPr lang="uk-UA" sz="1300"/>
              <a:t>6.3. Збір, узагальнення та аналіз  інформації про ключові показники (метрики) виконання робочого процесу</a:t>
            </a:r>
            <a:endParaRPr sz="1300"/>
          </a:p>
          <a:p>
            <a:pPr indent="-241300" lvl="0" marL="228600" rtl="0" algn="l">
              <a:lnSpc>
                <a:spcPct val="90000"/>
              </a:lnSpc>
              <a:spcBef>
                <a:spcPts val="1000"/>
              </a:spcBef>
              <a:spcAft>
                <a:spcPts val="0"/>
              </a:spcAft>
              <a:buClr>
                <a:schemeClr val="dk1"/>
              </a:buClr>
              <a:buSzPts val="1300"/>
              <a:buChar char="•"/>
            </a:pPr>
            <a:r>
              <a:rPr lang="uk-UA" sz="1300"/>
              <a:t>6.4. Підготовка та надання робочій групі  з питань оптимізації робочих процесів доповідної записки про результати моніторингу впровадження проекту з оптимізації  робочого процесу</a:t>
            </a:r>
            <a:endParaRPr sz="1300"/>
          </a:p>
          <a:p>
            <a:pPr indent="-241300" lvl="0" marL="228600" rtl="0" algn="l">
              <a:lnSpc>
                <a:spcPct val="90000"/>
              </a:lnSpc>
              <a:spcBef>
                <a:spcPts val="1000"/>
              </a:spcBef>
              <a:spcAft>
                <a:spcPts val="0"/>
              </a:spcAft>
              <a:buClr>
                <a:schemeClr val="dk1"/>
              </a:buClr>
              <a:buSzPts val="1300"/>
              <a:buChar char="•"/>
            </a:pPr>
            <a:r>
              <a:rPr lang="uk-UA" sz="1300"/>
              <a:t>6.5. Підготовка та надання робочій групі  з питань оптимізації робочих процесів пропозицій щодо можливих коригувальних заходів для досягнення моделі оптимізованого робочого процесу «як буде»</a:t>
            </a:r>
            <a:endParaRPr sz="1300"/>
          </a:p>
          <a:p>
            <a:pPr indent="-241300" lvl="0" marL="228600" rtl="0" algn="l">
              <a:lnSpc>
                <a:spcPct val="90000"/>
              </a:lnSpc>
              <a:spcBef>
                <a:spcPts val="1000"/>
              </a:spcBef>
              <a:spcAft>
                <a:spcPts val="0"/>
              </a:spcAft>
              <a:buClr>
                <a:schemeClr val="dk1"/>
              </a:buClr>
              <a:buSzPts val="1300"/>
              <a:buChar char="•"/>
            </a:pPr>
            <a:r>
              <a:rPr lang="uk-UA" sz="1300"/>
              <a:t>6.6. Інформування голови робочої групи  з питань оптимізації робочих процесів про недосягнення показників оптимізації робочого процесу з пропозиціями щодо прийняття відповідних управлінських рішень</a:t>
            </a:r>
            <a:endParaRPr sz="1300"/>
          </a:p>
        </p:txBody>
      </p:sp>
      <p:sp>
        <p:nvSpPr>
          <p:cNvPr id="109" name="Google Shape;109;p3"/>
          <p:cNvSpPr/>
          <p:nvPr/>
        </p:nvSpPr>
        <p:spPr>
          <a:xfrm>
            <a:off x="6800631" y="2700688"/>
            <a:ext cx="812427" cy="812427"/>
          </a:xfrm>
          <a:prstGeom prst="ellipse">
            <a:avLst/>
          </a:prstGeom>
          <a:noFill/>
          <a:ln cap="flat" cmpd="sng" w="127000">
            <a:solidFill>
              <a:schemeClr val="accent5"/>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pic>
        <p:nvPicPr>
          <p:cNvPr descr="Зображення, що містить хмара, прапор, небо, символ&#10;&#10;Вміст на основі ШІ може бути неправильним." id="110" name="Google Shape;110;p3"/>
          <p:cNvPicPr preferRelativeResize="0"/>
          <p:nvPr/>
        </p:nvPicPr>
        <p:blipFill rotWithShape="1">
          <a:blip r:embed="rId3">
            <a:alphaModFix/>
          </a:blip>
          <a:srcRect b="0" l="20270" r="21479" t="0"/>
          <a:stretch/>
        </p:blipFill>
        <p:spPr>
          <a:xfrm>
            <a:off x="8219558" y="852372"/>
            <a:ext cx="3096807" cy="3096807"/>
          </a:xfrm>
          <a:custGeom>
            <a:rect b="b" l="l" r="r" t="t"/>
            <a:pathLst>
              <a:path extrusionOk="0" h="2663168" w="2663168">
                <a:moveTo>
                  <a:pt x="1331584" y="0"/>
                </a:moveTo>
                <a:cubicBezTo>
                  <a:pt x="2066998" y="0"/>
                  <a:pt x="2663168" y="596170"/>
                  <a:pt x="2663168" y="1331584"/>
                </a:cubicBezTo>
                <a:cubicBezTo>
                  <a:pt x="2663168" y="2066998"/>
                  <a:pt x="2066998" y="2663168"/>
                  <a:pt x="1331584" y="2663168"/>
                </a:cubicBezTo>
                <a:cubicBezTo>
                  <a:pt x="596170" y="2663168"/>
                  <a:pt x="0" y="2066998"/>
                  <a:pt x="0" y="1331584"/>
                </a:cubicBezTo>
                <a:cubicBezTo>
                  <a:pt x="0" y="596170"/>
                  <a:pt x="596170" y="0"/>
                  <a:pt x="1331584" y="0"/>
                </a:cubicBezTo>
                <a:close/>
              </a:path>
            </a:pathLst>
          </a:custGeom>
          <a:noFill/>
          <a:ln>
            <a:noFill/>
          </a:ln>
        </p:spPr>
      </p:pic>
      <p:sp>
        <p:nvSpPr>
          <p:cNvPr id="111" name="Google Shape;111;p3"/>
          <p:cNvSpPr/>
          <p:nvPr/>
        </p:nvSpPr>
        <p:spPr>
          <a:xfrm>
            <a:off x="6723881" y="0"/>
            <a:ext cx="2315251" cy="1550992"/>
          </a:xfrm>
          <a:custGeom>
            <a:rect b="b" l="l" r="r" t="t"/>
            <a:pathLst>
              <a:path extrusionOk="0" h="1550992" w="2315251">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cxnSp>
        <p:nvCxnSpPr>
          <p:cNvPr id="112" name="Google Shape;112;p3"/>
          <p:cNvCxnSpPr/>
          <p:nvPr/>
        </p:nvCxnSpPr>
        <p:spPr>
          <a:xfrm>
            <a:off x="11955865" y="1026771"/>
            <a:ext cx="0" cy="1597708"/>
          </a:xfrm>
          <a:prstGeom prst="straightConnector1">
            <a:avLst/>
          </a:prstGeom>
          <a:noFill/>
          <a:ln cap="rnd" cmpd="sng" w="127000">
            <a:solidFill>
              <a:schemeClr val="accent4"/>
            </a:solidFill>
            <a:prstDash val="dash"/>
            <a:miter lim="8000"/>
            <a:headEnd len="sm" w="sm" type="none"/>
            <a:tailEnd len="sm" w="sm" type="none"/>
          </a:ln>
        </p:spPr>
      </p:cxnSp>
      <p:pic>
        <p:nvPicPr>
          <p:cNvPr id="113" name="Google Shape;113;p3"/>
          <p:cNvPicPr preferRelativeResize="0"/>
          <p:nvPr/>
        </p:nvPicPr>
        <p:blipFill rotWithShape="1">
          <a:blip r:embed="rId4">
            <a:alphaModFix/>
          </a:blip>
          <a:srcRect b="-2" l="12726" r="7694" t="0"/>
          <a:stretch/>
        </p:blipFill>
        <p:spPr>
          <a:xfrm>
            <a:off x="6723881" y="4685200"/>
            <a:ext cx="2733741" cy="2172801"/>
          </a:xfrm>
          <a:custGeom>
            <a:rect b="b" l="l" r="r" t="t"/>
            <a:pathLst>
              <a:path extrusionOk="0" h="2172801" w="2733741">
                <a:moveTo>
                  <a:pt x="1366871" y="0"/>
                </a:moveTo>
                <a:cubicBezTo>
                  <a:pt x="2121772" y="0"/>
                  <a:pt x="2733741" y="595368"/>
                  <a:pt x="2733741" y="1329791"/>
                </a:cubicBezTo>
                <a:cubicBezTo>
                  <a:pt x="2733741" y="1605200"/>
                  <a:pt x="2647683" y="1861054"/>
                  <a:pt x="2500301" y="2073290"/>
                </a:cubicBezTo>
                <a:lnTo>
                  <a:pt x="2423813" y="2172801"/>
                </a:lnTo>
                <a:lnTo>
                  <a:pt x="309928" y="2172801"/>
                </a:lnTo>
                <a:lnTo>
                  <a:pt x="233440" y="2073290"/>
                </a:lnTo>
                <a:cubicBezTo>
                  <a:pt x="86058" y="1861054"/>
                  <a:pt x="0" y="1605200"/>
                  <a:pt x="0" y="1329791"/>
                </a:cubicBezTo>
                <a:cubicBezTo>
                  <a:pt x="0" y="595368"/>
                  <a:pt x="611969" y="0"/>
                  <a:pt x="1366871" y="0"/>
                </a:cubicBezTo>
                <a:close/>
              </a:path>
            </a:pathLst>
          </a:custGeom>
          <a:noFill/>
          <a:ln>
            <a:noFill/>
          </a:ln>
        </p:spPr>
      </p:pic>
      <p:sp>
        <p:nvSpPr>
          <p:cNvPr id="114" name="Google Shape;114;p3"/>
          <p:cNvSpPr/>
          <p:nvPr/>
        </p:nvSpPr>
        <p:spPr>
          <a:xfrm rot="654998">
            <a:off x="6055857" y="4209253"/>
            <a:ext cx="3868217" cy="3868217"/>
          </a:xfrm>
          <a:prstGeom prst="arc">
            <a:avLst>
              <a:gd fmla="val 16200000" name="adj1"/>
              <a:gd fmla="val 20479261" name="adj2"/>
            </a:avLst>
          </a:prstGeom>
          <a:noFill/>
          <a:ln cap="rnd" cmpd="sng" w="127000">
            <a:solidFill>
              <a:schemeClr val="accent4"/>
            </a:solidFill>
            <a:prstDash val="dash"/>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115" name="Google Shape;115;p3"/>
          <p:cNvSpPr/>
          <p:nvPr/>
        </p:nvSpPr>
        <p:spPr>
          <a:xfrm>
            <a:off x="11005550" y="4112081"/>
            <a:ext cx="1186451" cy="1771650"/>
          </a:xfrm>
          <a:custGeom>
            <a:rect b="b" l="l" r="r" t="t"/>
            <a:pathLst>
              <a:path extrusionOk="0" h="1771650" w="1186451">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19" name="Shape 119"/>
        <p:cNvGrpSpPr/>
        <p:nvPr/>
      </p:nvGrpSpPr>
      <p:grpSpPr>
        <a:xfrm>
          <a:off x="0" y="0"/>
          <a:ext cx="0" cy="0"/>
          <a:chOff x="0" y="0"/>
          <a:chExt cx="0" cy="0"/>
        </a:xfrm>
      </p:grpSpPr>
      <p:sp>
        <p:nvSpPr>
          <p:cNvPr id="120" name="Google Shape;120;p4"/>
          <p:cNvSpPr/>
          <p:nvPr/>
        </p:nvSpPr>
        <p:spPr>
          <a:xfrm>
            <a:off x="0" y="0"/>
            <a:ext cx="12192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21" name="Google Shape;121;p4"/>
          <p:cNvSpPr/>
          <p:nvPr/>
        </p:nvSpPr>
        <p:spPr>
          <a:xfrm flipH="1">
            <a:off x="2" y="0"/>
            <a:ext cx="12191998" cy="2170031"/>
          </a:xfrm>
          <a:prstGeom prst="rect">
            <a:avLst/>
          </a:prstGeom>
          <a:gradFill>
            <a:gsLst>
              <a:gs pos="0">
                <a:srgbClr val="3176EE"/>
              </a:gs>
              <a:gs pos="100000">
                <a:srgbClr val="113D8A"/>
              </a:gs>
            </a:gsLst>
            <a:lin ang="5400012"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22" name="Google Shape;122;p4"/>
          <p:cNvSpPr/>
          <p:nvPr/>
        </p:nvSpPr>
        <p:spPr>
          <a:xfrm flipH="1">
            <a:off x="8082819" y="0"/>
            <a:ext cx="4097211" cy="2170661"/>
          </a:xfrm>
          <a:prstGeom prst="rect">
            <a:avLst/>
          </a:prstGeom>
          <a:gradFill>
            <a:gsLst>
              <a:gs pos="0">
                <a:srgbClr val="0A2F41">
                  <a:alpha val="67843"/>
                </a:srgbClr>
              </a:gs>
              <a:gs pos="19000">
                <a:srgbClr val="0A2F41">
                  <a:alpha val="67843"/>
                </a:srgbClr>
              </a:gs>
              <a:gs pos="100000">
                <a:srgbClr val="156082">
                  <a:alpha val="47843"/>
                </a:srgbClr>
              </a:gs>
            </a:gsLst>
            <a:lin ang="19199999"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23" name="Google Shape;123;p4"/>
          <p:cNvSpPr/>
          <p:nvPr/>
        </p:nvSpPr>
        <p:spPr>
          <a:xfrm flipH="1" rot="-5400000">
            <a:off x="5348901" y="-1687947"/>
            <a:ext cx="2170800" cy="12192000"/>
          </a:xfrm>
          <a:prstGeom prst="rect">
            <a:avLst/>
          </a:prstGeom>
          <a:gradFill>
            <a:gsLst>
              <a:gs pos="0">
                <a:srgbClr val="35BDF1"/>
              </a:gs>
              <a:gs pos="100000">
                <a:srgbClr val="116F93"/>
              </a:gs>
            </a:gsLst>
            <a:lin ang="5400012"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24" name="Google Shape;124;p4"/>
          <p:cNvSpPr txBox="1"/>
          <p:nvPr>
            <p:ph type="title"/>
          </p:nvPr>
        </p:nvSpPr>
        <p:spPr>
          <a:xfrm>
            <a:off x="1383564" y="348865"/>
            <a:ext cx="9718111" cy="1576446"/>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FFFFFF"/>
              </a:buClr>
              <a:buSzPts val="4000"/>
              <a:buFont typeface="Play"/>
              <a:buNone/>
            </a:pPr>
            <a:r>
              <a:rPr lang="uk-UA" sz="4000">
                <a:solidFill>
                  <a:srgbClr val="FFFFFF"/>
                </a:solidFill>
              </a:rPr>
              <a:t>ТРИВАЛІСТЬ ПЛАНУ</a:t>
            </a:r>
            <a:br>
              <a:rPr lang="uk-UA" sz="4000">
                <a:solidFill>
                  <a:srgbClr val="FFFFFF"/>
                </a:solidFill>
              </a:rPr>
            </a:br>
            <a:r>
              <a:rPr lang="uk-UA" sz="4000">
                <a:solidFill>
                  <a:srgbClr val="FFFFFF"/>
                </a:solidFill>
              </a:rPr>
              <a:t>термін завершення</a:t>
            </a:r>
            <a:endParaRPr/>
          </a:p>
        </p:txBody>
      </p:sp>
      <p:grpSp>
        <p:nvGrpSpPr>
          <p:cNvPr id="125" name="Google Shape;125;p4"/>
          <p:cNvGrpSpPr/>
          <p:nvPr/>
        </p:nvGrpSpPr>
        <p:grpSpPr>
          <a:xfrm>
            <a:off x="644056" y="3322650"/>
            <a:ext cx="10927828" cy="2276061"/>
            <a:chOff x="0" y="706671"/>
            <a:chExt cx="10927828" cy="2276061"/>
          </a:xfrm>
        </p:grpSpPr>
        <p:sp>
          <p:nvSpPr>
            <p:cNvPr id="126" name="Google Shape;126;p4"/>
            <p:cNvSpPr/>
            <p:nvPr/>
          </p:nvSpPr>
          <p:spPr>
            <a:xfrm>
              <a:off x="0" y="706671"/>
              <a:ext cx="3073451" cy="1951641"/>
            </a:xfrm>
            <a:prstGeom prst="roundRect">
              <a:avLst>
                <a:gd fmla="val 10000" name="adj"/>
              </a:avLst>
            </a:prstGeom>
            <a:solidFill>
              <a:srgbClr val="00FFFF"/>
            </a:solidFill>
            <a:ln cap="flat" cmpd="sng" w="19050">
              <a:solidFill>
                <a:schemeClr val="lt2"/>
              </a:solidFill>
              <a:prstDash val="solid"/>
              <a:miter lim="8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7" name="Google Shape;127;p4"/>
            <p:cNvSpPr/>
            <p:nvPr/>
          </p:nvSpPr>
          <p:spPr>
            <a:xfrm>
              <a:off x="341494" y="1031091"/>
              <a:ext cx="3073451" cy="1951641"/>
            </a:xfrm>
            <a:prstGeom prst="roundRect">
              <a:avLst>
                <a:gd fmla="val 10000" name="adj"/>
              </a:avLst>
            </a:prstGeom>
            <a:solidFill>
              <a:schemeClr val="lt2">
                <a:alpha val="90196"/>
              </a:schemeClr>
            </a:solidFill>
            <a:ln cap="flat" cmpd="sng" w="19050">
              <a:solidFill>
                <a:srgbClr val="0E2541"/>
              </a:solidFill>
              <a:prstDash val="solid"/>
              <a:miter lim="8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8" name="Google Shape;128;p4"/>
            <p:cNvSpPr txBox="1"/>
            <p:nvPr/>
          </p:nvSpPr>
          <p:spPr>
            <a:xfrm>
              <a:off x="398656" y="1088253"/>
              <a:ext cx="2959127" cy="1837317"/>
            </a:xfrm>
            <a:prstGeom prst="rect">
              <a:avLst/>
            </a:prstGeom>
            <a:noFill/>
            <a:ln>
              <a:noFill/>
            </a:ln>
          </p:spPr>
          <p:txBody>
            <a:bodyPr anchorCtr="0" anchor="ctr" bIns="110475" lIns="110475" spcFirstLastPara="1" rIns="110475" wrap="square" tIns="110475">
              <a:noAutofit/>
            </a:bodyPr>
            <a:lstStyle/>
            <a:p>
              <a:pPr indent="0" lvl="0" marL="0" marR="0" rtl="0" algn="ctr">
                <a:lnSpc>
                  <a:spcPct val="90000"/>
                </a:lnSpc>
                <a:spcBef>
                  <a:spcPts val="0"/>
                </a:spcBef>
                <a:spcAft>
                  <a:spcPts val="0"/>
                </a:spcAft>
                <a:buClr>
                  <a:schemeClr val="dk1"/>
                </a:buClr>
                <a:buSzPts val="2900"/>
                <a:buFont typeface="Arial"/>
                <a:buNone/>
              </a:pPr>
              <a:r>
                <a:rPr lang="uk-UA" sz="2900">
                  <a:solidFill>
                    <a:schemeClr val="dk1"/>
                  </a:solidFill>
                  <a:latin typeface="Arial"/>
                  <a:ea typeface="Arial"/>
                  <a:cs typeface="Arial"/>
                  <a:sym typeface="Arial"/>
                </a:rPr>
                <a:t>Початок – жовтень 2026 року</a:t>
              </a:r>
              <a:endParaRPr sz="2900">
                <a:solidFill>
                  <a:schemeClr val="dk1"/>
                </a:solidFill>
                <a:latin typeface="Arial"/>
                <a:ea typeface="Arial"/>
                <a:cs typeface="Arial"/>
                <a:sym typeface="Arial"/>
              </a:endParaRPr>
            </a:p>
          </p:txBody>
        </p:sp>
        <p:sp>
          <p:nvSpPr>
            <p:cNvPr id="129" name="Google Shape;129;p4"/>
            <p:cNvSpPr/>
            <p:nvPr/>
          </p:nvSpPr>
          <p:spPr>
            <a:xfrm>
              <a:off x="3756441" y="706671"/>
              <a:ext cx="3073451" cy="1951641"/>
            </a:xfrm>
            <a:prstGeom prst="roundRect">
              <a:avLst>
                <a:gd fmla="val 10000" name="adj"/>
              </a:avLst>
            </a:prstGeom>
            <a:solidFill>
              <a:srgbClr val="00FFFF"/>
            </a:solidFill>
            <a:ln cap="flat" cmpd="sng" w="19050">
              <a:solidFill>
                <a:schemeClr val="lt2"/>
              </a:solidFill>
              <a:prstDash val="solid"/>
              <a:miter lim="8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 name="Google Shape;130;p4"/>
            <p:cNvSpPr/>
            <p:nvPr/>
          </p:nvSpPr>
          <p:spPr>
            <a:xfrm>
              <a:off x="4097935" y="1031091"/>
              <a:ext cx="3073451" cy="1951641"/>
            </a:xfrm>
            <a:prstGeom prst="roundRect">
              <a:avLst>
                <a:gd fmla="val 10000" name="adj"/>
              </a:avLst>
            </a:prstGeom>
            <a:solidFill>
              <a:schemeClr val="lt2">
                <a:alpha val="90196"/>
              </a:schemeClr>
            </a:solidFill>
            <a:ln cap="flat" cmpd="sng" w="19050">
              <a:solidFill>
                <a:srgbClr val="0E2541"/>
              </a:solidFill>
              <a:prstDash val="solid"/>
              <a:miter lim="8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 name="Google Shape;131;p4"/>
            <p:cNvSpPr txBox="1"/>
            <p:nvPr/>
          </p:nvSpPr>
          <p:spPr>
            <a:xfrm>
              <a:off x="4155097" y="1088253"/>
              <a:ext cx="2959127" cy="1837317"/>
            </a:xfrm>
            <a:prstGeom prst="rect">
              <a:avLst/>
            </a:prstGeom>
            <a:noFill/>
            <a:ln>
              <a:noFill/>
            </a:ln>
          </p:spPr>
          <p:txBody>
            <a:bodyPr anchorCtr="0" anchor="ctr" bIns="110475" lIns="110475" spcFirstLastPara="1" rIns="110475" wrap="square" tIns="110475">
              <a:noAutofit/>
            </a:bodyPr>
            <a:lstStyle/>
            <a:p>
              <a:pPr indent="0" lvl="0" marL="0" marR="0" rtl="0" algn="ctr">
                <a:lnSpc>
                  <a:spcPct val="90000"/>
                </a:lnSpc>
                <a:spcBef>
                  <a:spcPts val="0"/>
                </a:spcBef>
                <a:spcAft>
                  <a:spcPts val="0"/>
                </a:spcAft>
                <a:buClr>
                  <a:schemeClr val="dk1"/>
                </a:buClr>
                <a:buSzPts val="2900"/>
                <a:buFont typeface="Arial"/>
                <a:buNone/>
              </a:pPr>
              <a:r>
                <a:rPr lang="uk-UA" sz="2900">
                  <a:solidFill>
                    <a:schemeClr val="dk1"/>
                  </a:solidFill>
                  <a:latin typeface="Arial"/>
                  <a:ea typeface="Arial"/>
                  <a:cs typeface="Arial"/>
                  <a:sym typeface="Arial"/>
                </a:rPr>
                <a:t>Завершення – лютий 2027 року</a:t>
              </a:r>
              <a:endParaRPr sz="2900">
                <a:solidFill>
                  <a:schemeClr val="dk1"/>
                </a:solidFill>
                <a:latin typeface="Arial"/>
                <a:ea typeface="Arial"/>
                <a:cs typeface="Arial"/>
                <a:sym typeface="Arial"/>
              </a:endParaRPr>
            </a:p>
          </p:txBody>
        </p:sp>
        <p:sp>
          <p:nvSpPr>
            <p:cNvPr id="132" name="Google Shape;132;p4"/>
            <p:cNvSpPr/>
            <p:nvPr/>
          </p:nvSpPr>
          <p:spPr>
            <a:xfrm>
              <a:off x="7512882" y="706671"/>
              <a:ext cx="3073451" cy="1951641"/>
            </a:xfrm>
            <a:prstGeom prst="roundRect">
              <a:avLst>
                <a:gd fmla="val 10000" name="adj"/>
              </a:avLst>
            </a:prstGeom>
            <a:solidFill>
              <a:srgbClr val="0E2541"/>
            </a:solidFill>
            <a:ln cap="flat" cmpd="sng" w="19050">
              <a:solidFill>
                <a:schemeClr val="lt2"/>
              </a:solidFill>
              <a:prstDash val="solid"/>
              <a:miter lim="8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3" name="Google Shape;133;p4"/>
            <p:cNvSpPr/>
            <p:nvPr/>
          </p:nvSpPr>
          <p:spPr>
            <a:xfrm>
              <a:off x="7854377" y="1031091"/>
              <a:ext cx="3073451" cy="1951641"/>
            </a:xfrm>
            <a:prstGeom prst="roundRect">
              <a:avLst>
                <a:gd fmla="val 10000" name="adj"/>
              </a:avLst>
            </a:prstGeom>
            <a:solidFill>
              <a:schemeClr val="lt2">
                <a:alpha val="90196"/>
              </a:schemeClr>
            </a:solidFill>
            <a:ln cap="flat" cmpd="sng" w="19050">
              <a:solidFill>
                <a:srgbClr val="0E2541"/>
              </a:solidFill>
              <a:prstDash val="solid"/>
              <a:miter lim="8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4" name="Google Shape;134;p4"/>
            <p:cNvSpPr txBox="1"/>
            <p:nvPr/>
          </p:nvSpPr>
          <p:spPr>
            <a:xfrm>
              <a:off x="7911539" y="1088253"/>
              <a:ext cx="2959127" cy="1837317"/>
            </a:xfrm>
            <a:prstGeom prst="rect">
              <a:avLst/>
            </a:prstGeom>
            <a:solidFill>
              <a:srgbClr val="00FFFF"/>
            </a:solidFill>
            <a:ln>
              <a:noFill/>
            </a:ln>
          </p:spPr>
          <p:txBody>
            <a:bodyPr anchorCtr="0" anchor="ctr" bIns="110475" lIns="110475" spcFirstLastPara="1" rIns="110475" wrap="square" tIns="110475">
              <a:noAutofit/>
            </a:bodyPr>
            <a:lstStyle/>
            <a:p>
              <a:pPr indent="0" lvl="0" marL="0" marR="0" rtl="0" algn="ctr">
                <a:lnSpc>
                  <a:spcPct val="90000"/>
                </a:lnSpc>
                <a:spcBef>
                  <a:spcPts val="0"/>
                </a:spcBef>
                <a:spcAft>
                  <a:spcPts val="0"/>
                </a:spcAft>
                <a:buClr>
                  <a:schemeClr val="dk1"/>
                </a:buClr>
                <a:buSzPts val="2900"/>
                <a:buFont typeface="Arial"/>
                <a:buNone/>
              </a:pPr>
              <a:r>
                <a:rPr lang="uk-UA" sz="2900">
                  <a:solidFill>
                    <a:schemeClr val="dk1"/>
                  </a:solidFill>
                  <a:latin typeface="Arial"/>
                  <a:ea typeface="Arial"/>
                  <a:cs typeface="Arial"/>
                  <a:sym typeface="Arial"/>
                </a:rPr>
                <a:t>Весь період оптимізації триває 5 місяців</a:t>
              </a:r>
              <a:endParaRPr sz="2900">
                <a:solidFill>
                  <a:schemeClr val="dk1"/>
                </a:solidFill>
                <a:latin typeface="Arial"/>
                <a:ea typeface="Arial"/>
                <a:cs typeface="Arial"/>
                <a:sym typeface="Arial"/>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38" name="Shape 138"/>
        <p:cNvGrpSpPr/>
        <p:nvPr/>
      </p:nvGrpSpPr>
      <p:grpSpPr>
        <a:xfrm>
          <a:off x="0" y="0"/>
          <a:ext cx="0" cy="0"/>
          <a:chOff x="0" y="0"/>
          <a:chExt cx="0" cy="0"/>
        </a:xfrm>
      </p:grpSpPr>
      <p:sp>
        <p:nvSpPr>
          <p:cNvPr id="139" name="Google Shape;139;p5"/>
          <p:cNvSpPr/>
          <p:nvPr/>
        </p:nvSpPr>
        <p:spPr>
          <a:xfrm>
            <a:off x="0" y="0"/>
            <a:ext cx="12192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40" name="Google Shape;140;p5"/>
          <p:cNvSpPr txBox="1"/>
          <p:nvPr>
            <p:ph type="title"/>
          </p:nvPr>
        </p:nvSpPr>
        <p:spPr>
          <a:xfrm>
            <a:off x="838201" y="365125"/>
            <a:ext cx="539336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2400"/>
              <a:buFont typeface="Play"/>
              <a:buNone/>
            </a:pPr>
            <a:r>
              <a:rPr b="1" lang="uk-UA" sz="2400"/>
              <a:t>Перелік покращень робочого процесу «Розгляд звернень громадян»</a:t>
            </a:r>
            <a:br>
              <a:rPr lang="uk-UA" sz="2400"/>
            </a:br>
            <a:endParaRPr sz="2400"/>
          </a:p>
        </p:txBody>
      </p:sp>
      <p:sp>
        <p:nvSpPr>
          <p:cNvPr id="141" name="Google Shape;141;p5"/>
          <p:cNvSpPr/>
          <p:nvPr/>
        </p:nvSpPr>
        <p:spPr>
          <a:xfrm>
            <a:off x="10208695" y="1"/>
            <a:ext cx="1135066" cy="477997"/>
          </a:xfrm>
          <a:custGeom>
            <a:rect b="b" l="l" r="r" t="t"/>
            <a:pathLst>
              <a:path extrusionOk="0" h="477997" w="1135066">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42" name="Google Shape;142;p5"/>
          <p:cNvSpPr txBox="1"/>
          <p:nvPr>
            <p:ph idx="1" type="body"/>
          </p:nvPr>
        </p:nvSpPr>
        <p:spPr>
          <a:xfrm>
            <a:off x="156850" y="1551000"/>
            <a:ext cx="6643800" cy="5051700"/>
          </a:xfrm>
          <a:prstGeom prst="rect">
            <a:avLst/>
          </a:prstGeom>
          <a:noFill/>
          <a:ln>
            <a:noFill/>
          </a:ln>
        </p:spPr>
        <p:txBody>
          <a:bodyPr anchorCtr="0" anchor="t" bIns="45700" lIns="91425" spcFirstLastPara="1" rIns="91425" wrap="square" tIns="45700">
            <a:noAutofit/>
          </a:bodyPr>
          <a:lstStyle/>
          <a:p>
            <a:pPr indent="-247650" lvl="0" marL="228600" rtl="0" algn="l">
              <a:lnSpc>
                <a:spcPct val="90000"/>
              </a:lnSpc>
              <a:spcBef>
                <a:spcPts val="0"/>
              </a:spcBef>
              <a:spcAft>
                <a:spcPts val="0"/>
              </a:spcAft>
              <a:buClr>
                <a:schemeClr val="dk1"/>
              </a:buClr>
              <a:buSzPts val="1400"/>
              <a:buChar char="•"/>
            </a:pPr>
            <a:r>
              <a:rPr lang="uk-UA" sz="1400"/>
              <a:t>Оптимізація взаємодії між підрозділами</a:t>
            </a:r>
            <a:endParaRPr sz="1400"/>
          </a:p>
          <a:p>
            <a:pPr indent="-247650" lvl="0" marL="228600" rtl="0" algn="l">
              <a:lnSpc>
                <a:spcPct val="90000"/>
              </a:lnSpc>
              <a:spcBef>
                <a:spcPts val="1000"/>
              </a:spcBef>
              <a:spcAft>
                <a:spcPts val="0"/>
              </a:spcAft>
              <a:buClr>
                <a:schemeClr val="dk1"/>
              </a:buClr>
              <a:buSzPts val="1400"/>
              <a:buChar char="•"/>
            </a:pPr>
            <a:r>
              <a:rPr lang="uk-UA" sz="1400"/>
              <a:t>Впровадження принципів безбар’єрності (адаптація процесу для всіх категорій громадян, доступність інформації, інклюзивність сервісу)</a:t>
            </a:r>
            <a:endParaRPr sz="1400"/>
          </a:p>
          <a:p>
            <a:pPr indent="-247650" lvl="0" marL="228600" rtl="0" algn="l">
              <a:lnSpc>
                <a:spcPct val="90000"/>
              </a:lnSpc>
              <a:spcBef>
                <a:spcPts val="1000"/>
              </a:spcBef>
              <a:spcAft>
                <a:spcPts val="0"/>
              </a:spcAft>
              <a:buClr>
                <a:schemeClr val="dk1"/>
              </a:buClr>
              <a:buSzPts val="1400"/>
              <a:buChar char="•"/>
            </a:pPr>
            <a:r>
              <a:rPr lang="uk-UA" sz="1400"/>
              <a:t>Категоризація звернень (поділ звернень відповідно до функціоналу діяльності структурних підрозділів)</a:t>
            </a:r>
            <a:endParaRPr sz="1400"/>
          </a:p>
          <a:p>
            <a:pPr indent="-247650" lvl="0" marL="228600" rtl="0" algn="l">
              <a:lnSpc>
                <a:spcPct val="90000"/>
              </a:lnSpc>
              <a:spcBef>
                <a:spcPts val="1000"/>
              </a:spcBef>
              <a:spcAft>
                <a:spcPts val="0"/>
              </a:spcAft>
              <a:buClr>
                <a:schemeClr val="dk1"/>
              </a:buClr>
              <a:buSzPts val="1400"/>
              <a:buChar char="•"/>
            </a:pPr>
            <a:r>
              <a:rPr lang="uk-UA" sz="1400"/>
              <a:t>Стандартизація процесу (розробка єдиного алгоритму дій для всіх підрозділів)</a:t>
            </a:r>
            <a:endParaRPr sz="1400"/>
          </a:p>
          <a:p>
            <a:pPr indent="-247650" lvl="0" marL="228600" rtl="0" algn="l">
              <a:lnSpc>
                <a:spcPct val="90000"/>
              </a:lnSpc>
              <a:spcBef>
                <a:spcPts val="1000"/>
              </a:spcBef>
              <a:spcAft>
                <a:spcPts val="0"/>
              </a:spcAft>
              <a:buClr>
                <a:schemeClr val="dk1"/>
              </a:buClr>
              <a:buSzPts val="1400"/>
              <a:buChar char="•"/>
            </a:pPr>
            <a:r>
              <a:rPr lang="uk-UA" sz="1400"/>
              <a:t>Скорочення кількості погоджень (перегляд необхідності багаторівневого погодження)</a:t>
            </a:r>
            <a:endParaRPr sz="1400"/>
          </a:p>
          <a:p>
            <a:pPr indent="-247650" lvl="0" marL="228600" rtl="0" algn="l">
              <a:lnSpc>
                <a:spcPct val="90000"/>
              </a:lnSpc>
              <a:spcBef>
                <a:spcPts val="1000"/>
              </a:spcBef>
              <a:spcAft>
                <a:spcPts val="0"/>
              </a:spcAft>
              <a:buClr>
                <a:schemeClr val="dk1"/>
              </a:buClr>
              <a:buSzPts val="1400"/>
              <a:buChar char="•"/>
            </a:pPr>
            <a:r>
              <a:rPr lang="uk-UA" sz="1400"/>
              <a:t> Паралельне погодження документів</a:t>
            </a:r>
            <a:endParaRPr sz="1400"/>
          </a:p>
          <a:p>
            <a:pPr indent="-247650" lvl="0" marL="228600" rtl="0" algn="l">
              <a:lnSpc>
                <a:spcPct val="90000"/>
              </a:lnSpc>
              <a:spcBef>
                <a:spcPts val="1000"/>
              </a:spcBef>
              <a:spcAft>
                <a:spcPts val="0"/>
              </a:spcAft>
              <a:buClr>
                <a:schemeClr val="dk1"/>
              </a:buClr>
              <a:buSzPts val="1400"/>
              <a:buChar char="•"/>
            </a:pPr>
            <a:r>
              <a:rPr lang="uk-UA" sz="1400"/>
              <a:t>Аналіз повторних звернень (виявлення системних проблем)</a:t>
            </a:r>
            <a:endParaRPr sz="1400"/>
          </a:p>
          <a:p>
            <a:pPr indent="-247650" lvl="0" marL="228600" rtl="0" algn="l">
              <a:lnSpc>
                <a:spcPct val="90000"/>
              </a:lnSpc>
              <a:spcBef>
                <a:spcPts val="1000"/>
              </a:spcBef>
              <a:spcAft>
                <a:spcPts val="0"/>
              </a:spcAft>
              <a:buClr>
                <a:schemeClr val="dk1"/>
              </a:buClr>
              <a:buSzPts val="1400"/>
              <a:buChar char="•"/>
            </a:pPr>
            <a:r>
              <a:rPr lang="uk-UA" sz="1400"/>
              <a:t>Dashboard контролю звернень (створення електронної панелі моніторингу)</a:t>
            </a:r>
            <a:endParaRPr sz="1400"/>
          </a:p>
          <a:p>
            <a:pPr indent="-247650" lvl="0" marL="228600" rtl="0" algn="l">
              <a:lnSpc>
                <a:spcPct val="90000"/>
              </a:lnSpc>
              <a:spcBef>
                <a:spcPts val="1000"/>
              </a:spcBef>
              <a:spcAft>
                <a:spcPts val="0"/>
              </a:spcAft>
              <a:buClr>
                <a:schemeClr val="dk1"/>
              </a:buClr>
              <a:buSzPts val="1400"/>
              <a:buChar char="•"/>
            </a:pPr>
            <a:r>
              <a:rPr lang="uk-UA" sz="1400"/>
              <a:t>Впровадження шаблонів відповідей (створення бази типової структури проєкту відповідей)</a:t>
            </a:r>
            <a:endParaRPr sz="1400"/>
          </a:p>
          <a:p>
            <a:pPr indent="-247650" lvl="0" marL="228600" rtl="0" algn="l">
              <a:lnSpc>
                <a:spcPct val="90000"/>
              </a:lnSpc>
              <a:spcBef>
                <a:spcPts val="1000"/>
              </a:spcBef>
              <a:spcAft>
                <a:spcPts val="0"/>
              </a:spcAft>
              <a:buClr>
                <a:schemeClr val="dk1"/>
              </a:buClr>
              <a:buSzPts val="1400"/>
              <a:buChar char="•"/>
            </a:pPr>
            <a:r>
              <a:rPr lang="uk-UA" sz="1400"/>
              <a:t>Автоматичні нагадування про строки</a:t>
            </a:r>
            <a:endParaRPr sz="1400"/>
          </a:p>
          <a:p>
            <a:pPr indent="-247650" lvl="0" marL="228600" rtl="0" algn="l">
              <a:lnSpc>
                <a:spcPct val="90000"/>
              </a:lnSpc>
              <a:spcBef>
                <a:spcPts val="1000"/>
              </a:spcBef>
              <a:spcAft>
                <a:spcPts val="0"/>
              </a:spcAft>
              <a:buClr>
                <a:schemeClr val="dk1"/>
              </a:buClr>
              <a:buSzPts val="1400"/>
              <a:buChar char="•"/>
            </a:pPr>
            <a:r>
              <a:rPr lang="uk-UA" sz="1400"/>
              <a:t>Автоматизація реєстрації звернень (інтеграція електронних каналів подання звернень із СЕД)</a:t>
            </a:r>
            <a:endParaRPr sz="1400"/>
          </a:p>
          <a:p>
            <a:pPr indent="-247650" lvl="0" marL="228600" rtl="0" algn="l">
              <a:lnSpc>
                <a:spcPct val="90000"/>
              </a:lnSpc>
              <a:spcBef>
                <a:spcPts val="1000"/>
              </a:spcBef>
              <a:spcAft>
                <a:spcPts val="0"/>
              </a:spcAft>
              <a:buClr>
                <a:schemeClr val="dk1"/>
              </a:buClr>
              <a:buSzPts val="1400"/>
              <a:buChar char="•"/>
            </a:pPr>
            <a:r>
              <a:rPr lang="uk-UA" sz="1400"/>
              <a:t>Навчання працівників (ділова комунікація, людиноцентричність, юридична коректність відповідей)</a:t>
            </a:r>
            <a:endParaRPr sz="1400"/>
          </a:p>
          <a:p>
            <a:pPr indent="-158750" lvl="0" marL="228600" rtl="0" algn="l">
              <a:lnSpc>
                <a:spcPct val="90000"/>
              </a:lnSpc>
              <a:spcBef>
                <a:spcPts val="1000"/>
              </a:spcBef>
              <a:spcAft>
                <a:spcPts val="0"/>
              </a:spcAft>
              <a:buClr>
                <a:schemeClr val="dk1"/>
              </a:buClr>
              <a:buSzPts val="1100"/>
              <a:buNone/>
            </a:pPr>
            <a:r>
              <a:t/>
            </a:r>
            <a:endParaRPr sz="1400"/>
          </a:p>
          <a:p>
            <a:pPr indent="-158750" lvl="0" marL="228600" rtl="0" algn="l">
              <a:lnSpc>
                <a:spcPct val="90000"/>
              </a:lnSpc>
              <a:spcBef>
                <a:spcPts val="1000"/>
              </a:spcBef>
              <a:spcAft>
                <a:spcPts val="0"/>
              </a:spcAft>
              <a:buClr>
                <a:schemeClr val="dk1"/>
              </a:buClr>
              <a:buSzPts val="1100"/>
              <a:buNone/>
            </a:pPr>
            <a:r>
              <a:t/>
            </a:r>
            <a:endParaRPr sz="1400"/>
          </a:p>
        </p:txBody>
      </p:sp>
      <p:sp>
        <p:nvSpPr>
          <p:cNvPr id="143" name="Google Shape;143;p5"/>
          <p:cNvSpPr/>
          <p:nvPr/>
        </p:nvSpPr>
        <p:spPr>
          <a:xfrm>
            <a:off x="6800631" y="2700688"/>
            <a:ext cx="812427" cy="812427"/>
          </a:xfrm>
          <a:prstGeom prst="ellipse">
            <a:avLst/>
          </a:prstGeom>
          <a:noFill/>
          <a:ln cap="flat" cmpd="sng" w="127000">
            <a:solidFill>
              <a:schemeClr val="accent5"/>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pic>
        <p:nvPicPr>
          <p:cNvPr id="144" name="Google Shape;144;p5"/>
          <p:cNvPicPr preferRelativeResize="0"/>
          <p:nvPr/>
        </p:nvPicPr>
        <p:blipFill rotWithShape="1">
          <a:blip r:embed="rId3">
            <a:alphaModFix/>
          </a:blip>
          <a:srcRect b="0" l="17019" r="24731" t="0"/>
          <a:stretch/>
        </p:blipFill>
        <p:spPr>
          <a:xfrm>
            <a:off x="8219558" y="852372"/>
            <a:ext cx="3096807" cy="3096807"/>
          </a:xfrm>
          <a:custGeom>
            <a:rect b="b" l="l" r="r" t="t"/>
            <a:pathLst>
              <a:path extrusionOk="0" h="2663168" w="2663168">
                <a:moveTo>
                  <a:pt x="1331584" y="0"/>
                </a:moveTo>
                <a:cubicBezTo>
                  <a:pt x="2066998" y="0"/>
                  <a:pt x="2663168" y="596170"/>
                  <a:pt x="2663168" y="1331584"/>
                </a:cubicBezTo>
                <a:cubicBezTo>
                  <a:pt x="2663168" y="2066998"/>
                  <a:pt x="2066998" y="2663168"/>
                  <a:pt x="1331584" y="2663168"/>
                </a:cubicBezTo>
                <a:cubicBezTo>
                  <a:pt x="596170" y="2663168"/>
                  <a:pt x="0" y="2066998"/>
                  <a:pt x="0" y="1331584"/>
                </a:cubicBezTo>
                <a:cubicBezTo>
                  <a:pt x="0" y="596170"/>
                  <a:pt x="596170" y="0"/>
                  <a:pt x="1331584" y="0"/>
                </a:cubicBezTo>
                <a:close/>
              </a:path>
            </a:pathLst>
          </a:custGeom>
          <a:noFill/>
          <a:ln>
            <a:noFill/>
          </a:ln>
        </p:spPr>
      </p:pic>
      <p:sp>
        <p:nvSpPr>
          <p:cNvPr id="145" name="Google Shape;145;p5"/>
          <p:cNvSpPr/>
          <p:nvPr/>
        </p:nvSpPr>
        <p:spPr>
          <a:xfrm>
            <a:off x="6723881" y="0"/>
            <a:ext cx="2315251" cy="1550992"/>
          </a:xfrm>
          <a:custGeom>
            <a:rect b="b" l="l" r="r" t="t"/>
            <a:pathLst>
              <a:path extrusionOk="0" h="1550992" w="2315251">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cxnSp>
        <p:nvCxnSpPr>
          <p:cNvPr id="146" name="Google Shape;146;p5"/>
          <p:cNvCxnSpPr/>
          <p:nvPr/>
        </p:nvCxnSpPr>
        <p:spPr>
          <a:xfrm>
            <a:off x="11955865" y="1026771"/>
            <a:ext cx="0" cy="1597708"/>
          </a:xfrm>
          <a:prstGeom prst="straightConnector1">
            <a:avLst/>
          </a:prstGeom>
          <a:noFill/>
          <a:ln cap="rnd" cmpd="sng" w="127000">
            <a:solidFill>
              <a:schemeClr val="accent4"/>
            </a:solidFill>
            <a:prstDash val="dash"/>
            <a:miter lim="8000"/>
            <a:headEnd len="sm" w="sm" type="none"/>
            <a:tailEnd len="sm" w="sm" type="none"/>
          </a:ln>
        </p:spPr>
      </p:cxnSp>
      <p:pic>
        <p:nvPicPr>
          <p:cNvPr id="147" name="Google Shape;147;p5"/>
          <p:cNvPicPr preferRelativeResize="0"/>
          <p:nvPr/>
        </p:nvPicPr>
        <p:blipFill rotWithShape="1">
          <a:blip r:embed="rId4">
            <a:alphaModFix/>
          </a:blip>
          <a:srcRect b="11691" l="0" r="4" t="0"/>
          <a:stretch/>
        </p:blipFill>
        <p:spPr>
          <a:xfrm>
            <a:off x="6723881" y="4685200"/>
            <a:ext cx="2733741" cy="2172801"/>
          </a:xfrm>
          <a:custGeom>
            <a:rect b="b" l="l" r="r" t="t"/>
            <a:pathLst>
              <a:path extrusionOk="0" h="2172801" w="2733741">
                <a:moveTo>
                  <a:pt x="1366871" y="0"/>
                </a:moveTo>
                <a:cubicBezTo>
                  <a:pt x="2121772" y="0"/>
                  <a:pt x="2733741" y="595368"/>
                  <a:pt x="2733741" y="1329791"/>
                </a:cubicBezTo>
                <a:cubicBezTo>
                  <a:pt x="2733741" y="1605200"/>
                  <a:pt x="2647683" y="1861054"/>
                  <a:pt x="2500301" y="2073290"/>
                </a:cubicBezTo>
                <a:lnTo>
                  <a:pt x="2423813" y="2172801"/>
                </a:lnTo>
                <a:lnTo>
                  <a:pt x="309928" y="2172801"/>
                </a:lnTo>
                <a:lnTo>
                  <a:pt x="233440" y="2073290"/>
                </a:lnTo>
                <a:cubicBezTo>
                  <a:pt x="86058" y="1861054"/>
                  <a:pt x="0" y="1605200"/>
                  <a:pt x="0" y="1329791"/>
                </a:cubicBezTo>
                <a:cubicBezTo>
                  <a:pt x="0" y="595368"/>
                  <a:pt x="611969" y="0"/>
                  <a:pt x="1366871" y="0"/>
                </a:cubicBezTo>
                <a:close/>
              </a:path>
            </a:pathLst>
          </a:custGeom>
          <a:noFill/>
          <a:ln>
            <a:noFill/>
          </a:ln>
        </p:spPr>
      </p:pic>
      <p:sp>
        <p:nvSpPr>
          <p:cNvPr id="148" name="Google Shape;148;p5"/>
          <p:cNvSpPr/>
          <p:nvPr/>
        </p:nvSpPr>
        <p:spPr>
          <a:xfrm rot="654998">
            <a:off x="6055857" y="4209253"/>
            <a:ext cx="3868217" cy="3868217"/>
          </a:xfrm>
          <a:prstGeom prst="arc">
            <a:avLst>
              <a:gd fmla="val 16200000" name="adj1"/>
              <a:gd fmla="val 20479261" name="adj2"/>
            </a:avLst>
          </a:prstGeom>
          <a:noFill/>
          <a:ln cap="rnd" cmpd="sng" w="127000">
            <a:solidFill>
              <a:schemeClr val="accent4"/>
            </a:solidFill>
            <a:prstDash val="dash"/>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149" name="Google Shape;149;p5"/>
          <p:cNvSpPr/>
          <p:nvPr/>
        </p:nvSpPr>
        <p:spPr>
          <a:xfrm>
            <a:off x="11005550" y="4112081"/>
            <a:ext cx="1186451" cy="1771650"/>
          </a:xfrm>
          <a:custGeom>
            <a:rect b="b" l="l" r="r" t="t"/>
            <a:pathLst>
              <a:path extrusionOk="0" h="1771650" w="1186451">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53" name="Shape 153"/>
        <p:cNvGrpSpPr/>
        <p:nvPr/>
      </p:nvGrpSpPr>
      <p:grpSpPr>
        <a:xfrm>
          <a:off x="0" y="0"/>
          <a:ext cx="0" cy="0"/>
          <a:chOff x="0" y="0"/>
          <a:chExt cx="0" cy="0"/>
        </a:xfrm>
      </p:grpSpPr>
      <p:sp>
        <p:nvSpPr>
          <p:cNvPr id="154" name="Google Shape;154;p6"/>
          <p:cNvSpPr/>
          <p:nvPr/>
        </p:nvSpPr>
        <p:spPr>
          <a:xfrm>
            <a:off x="0" y="0"/>
            <a:ext cx="12192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55" name="Google Shape;155;p6"/>
          <p:cNvSpPr txBox="1"/>
          <p:nvPr>
            <p:ph type="title"/>
          </p:nvPr>
        </p:nvSpPr>
        <p:spPr>
          <a:xfrm>
            <a:off x="838201" y="365125"/>
            <a:ext cx="539336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Font typeface="Play"/>
              <a:buNone/>
            </a:pPr>
            <a:r>
              <a:rPr b="1" lang="uk-UA" sz="2800"/>
              <a:t>Перелік покращень робочого процесу «Розгляд звернень громадян»</a:t>
            </a:r>
            <a:endParaRPr sz="2800"/>
          </a:p>
        </p:txBody>
      </p:sp>
      <p:sp>
        <p:nvSpPr>
          <p:cNvPr id="156" name="Google Shape;156;p6"/>
          <p:cNvSpPr/>
          <p:nvPr/>
        </p:nvSpPr>
        <p:spPr>
          <a:xfrm>
            <a:off x="10208695" y="1"/>
            <a:ext cx="1135066" cy="477997"/>
          </a:xfrm>
          <a:custGeom>
            <a:rect b="b" l="l" r="r" t="t"/>
            <a:pathLst>
              <a:path extrusionOk="0" h="477997" w="1135066">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57" name="Google Shape;157;p6"/>
          <p:cNvSpPr txBox="1"/>
          <p:nvPr>
            <p:ph idx="1" type="body"/>
          </p:nvPr>
        </p:nvSpPr>
        <p:spPr>
          <a:xfrm>
            <a:off x="838200" y="1825625"/>
            <a:ext cx="5393361"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200"/>
              <a:buChar char="•"/>
            </a:pPr>
            <a:r>
              <a:rPr lang="uk-UA" sz="2200"/>
              <a:t>Загальний час виконання РП (LT)  - скорочено на 46,7%</a:t>
            </a:r>
            <a:endParaRPr/>
          </a:p>
          <a:p>
            <a:pPr indent="-228600" lvl="0" marL="228600" rtl="0" algn="l">
              <a:lnSpc>
                <a:spcPct val="90000"/>
              </a:lnSpc>
              <a:spcBef>
                <a:spcPts val="1000"/>
              </a:spcBef>
              <a:spcAft>
                <a:spcPts val="0"/>
              </a:spcAft>
              <a:buClr>
                <a:schemeClr val="dk1"/>
              </a:buClr>
              <a:buSzPts val="2200"/>
              <a:buChar char="•"/>
            </a:pPr>
            <a:r>
              <a:rPr lang="uk-UA" sz="2200"/>
              <a:t> Загальний час безпосередньої обробки (PT) - скорочено на 58,9%</a:t>
            </a:r>
            <a:endParaRPr/>
          </a:p>
          <a:p>
            <a:pPr indent="-228600" lvl="0" marL="228600" rtl="0" algn="l">
              <a:lnSpc>
                <a:spcPct val="90000"/>
              </a:lnSpc>
              <a:spcBef>
                <a:spcPts val="1000"/>
              </a:spcBef>
              <a:spcAft>
                <a:spcPts val="0"/>
              </a:spcAft>
              <a:buClr>
                <a:schemeClr val="dk1"/>
              </a:buClr>
              <a:buSzPts val="2200"/>
              <a:buChar char="•"/>
            </a:pPr>
            <a:r>
              <a:rPr lang="uk-UA" sz="2200"/>
              <a:t>Загальна якість РП (точно з першого разу) (C&amp;A) - підвищено на 48,1%</a:t>
            </a:r>
            <a:endParaRPr/>
          </a:p>
          <a:p>
            <a:pPr indent="-228600" lvl="0" marL="228600" rtl="0" algn="l">
              <a:lnSpc>
                <a:spcPct val="90000"/>
              </a:lnSpc>
              <a:spcBef>
                <a:spcPts val="1000"/>
              </a:spcBef>
              <a:spcAft>
                <a:spcPts val="0"/>
              </a:spcAft>
              <a:buClr>
                <a:schemeClr val="dk1"/>
              </a:buClr>
              <a:buSzPts val="2200"/>
              <a:buChar char="•"/>
            </a:pPr>
            <a:r>
              <a:rPr lang="uk-UA" sz="2200"/>
              <a:t>Ефективність РП (% операцій, що додають цінність) - підвищено на  0,7% </a:t>
            </a:r>
            <a:endParaRPr/>
          </a:p>
          <a:p>
            <a:pPr indent="-228600" lvl="0" marL="228600" rtl="0" algn="l">
              <a:lnSpc>
                <a:spcPct val="90000"/>
              </a:lnSpc>
              <a:spcBef>
                <a:spcPts val="1000"/>
              </a:spcBef>
              <a:spcAft>
                <a:spcPts val="0"/>
              </a:spcAft>
              <a:buClr>
                <a:schemeClr val="dk1"/>
              </a:buClr>
              <a:buSzPts val="2200"/>
              <a:buChar char="•"/>
            </a:pPr>
            <a:r>
              <a:rPr lang="uk-UA" sz="2200"/>
              <a:t>Кількість учасників РП – скорочено на 3 особи (21,4%)</a:t>
            </a:r>
            <a:endParaRPr/>
          </a:p>
        </p:txBody>
      </p:sp>
      <p:sp>
        <p:nvSpPr>
          <p:cNvPr id="158" name="Google Shape;158;p6"/>
          <p:cNvSpPr/>
          <p:nvPr/>
        </p:nvSpPr>
        <p:spPr>
          <a:xfrm>
            <a:off x="6800631" y="2700688"/>
            <a:ext cx="812427" cy="812427"/>
          </a:xfrm>
          <a:prstGeom prst="ellipse">
            <a:avLst/>
          </a:prstGeom>
          <a:noFill/>
          <a:ln cap="flat" cmpd="sng" w="127000">
            <a:solidFill>
              <a:schemeClr val="accent5"/>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pic>
        <p:nvPicPr>
          <p:cNvPr id="159" name="Google Shape;159;p6"/>
          <p:cNvPicPr preferRelativeResize="0"/>
          <p:nvPr/>
        </p:nvPicPr>
        <p:blipFill rotWithShape="1">
          <a:blip r:embed="rId3">
            <a:alphaModFix/>
          </a:blip>
          <a:srcRect b="-3" l="17985" r="13013" t="0"/>
          <a:stretch/>
        </p:blipFill>
        <p:spPr>
          <a:xfrm>
            <a:off x="8219558" y="852372"/>
            <a:ext cx="3096807" cy="3096807"/>
          </a:xfrm>
          <a:custGeom>
            <a:rect b="b" l="l" r="r" t="t"/>
            <a:pathLst>
              <a:path extrusionOk="0" h="2663168" w="2663168">
                <a:moveTo>
                  <a:pt x="1331584" y="0"/>
                </a:moveTo>
                <a:cubicBezTo>
                  <a:pt x="2066998" y="0"/>
                  <a:pt x="2663168" y="596170"/>
                  <a:pt x="2663168" y="1331584"/>
                </a:cubicBezTo>
                <a:cubicBezTo>
                  <a:pt x="2663168" y="2066998"/>
                  <a:pt x="2066998" y="2663168"/>
                  <a:pt x="1331584" y="2663168"/>
                </a:cubicBezTo>
                <a:cubicBezTo>
                  <a:pt x="596170" y="2663168"/>
                  <a:pt x="0" y="2066998"/>
                  <a:pt x="0" y="1331584"/>
                </a:cubicBezTo>
                <a:cubicBezTo>
                  <a:pt x="0" y="596170"/>
                  <a:pt x="596170" y="0"/>
                  <a:pt x="1331584" y="0"/>
                </a:cubicBezTo>
                <a:close/>
              </a:path>
            </a:pathLst>
          </a:custGeom>
          <a:noFill/>
          <a:ln>
            <a:noFill/>
          </a:ln>
        </p:spPr>
      </p:pic>
      <p:sp>
        <p:nvSpPr>
          <p:cNvPr id="160" name="Google Shape;160;p6"/>
          <p:cNvSpPr/>
          <p:nvPr/>
        </p:nvSpPr>
        <p:spPr>
          <a:xfrm>
            <a:off x="6723881" y="0"/>
            <a:ext cx="2315251" cy="1550992"/>
          </a:xfrm>
          <a:custGeom>
            <a:rect b="b" l="l" r="r" t="t"/>
            <a:pathLst>
              <a:path extrusionOk="0" h="1550992" w="2315251">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cxnSp>
        <p:nvCxnSpPr>
          <p:cNvPr id="161" name="Google Shape;161;p6"/>
          <p:cNvCxnSpPr/>
          <p:nvPr/>
        </p:nvCxnSpPr>
        <p:spPr>
          <a:xfrm>
            <a:off x="11955865" y="1026771"/>
            <a:ext cx="0" cy="1597708"/>
          </a:xfrm>
          <a:prstGeom prst="straightConnector1">
            <a:avLst/>
          </a:prstGeom>
          <a:noFill/>
          <a:ln cap="rnd" cmpd="sng" w="127000">
            <a:solidFill>
              <a:schemeClr val="accent4"/>
            </a:solidFill>
            <a:prstDash val="dash"/>
            <a:miter lim="8000"/>
            <a:headEnd len="sm" w="sm" type="none"/>
            <a:tailEnd len="sm" w="sm" type="none"/>
          </a:ln>
        </p:spPr>
      </p:cxnSp>
      <p:pic>
        <p:nvPicPr>
          <p:cNvPr id="162" name="Google Shape;162;p6"/>
          <p:cNvPicPr preferRelativeResize="0"/>
          <p:nvPr/>
        </p:nvPicPr>
        <p:blipFill rotWithShape="1">
          <a:blip r:embed="rId4">
            <a:alphaModFix/>
          </a:blip>
          <a:srcRect b="-4" l="7266" r="9692" t="0"/>
          <a:stretch/>
        </p:blipFill>
        <p:spPr>
          <a:xfrm>
            <a:off x="6723881" y="4685200"/>
            <a:ext cx="2733741" cy="2172801"/>
          </a:xfrm>
          <a:custGeom>
            <a:rect b="b" l="l" r="r" t="t"/>
            <a:pathLst>
              <a:path extrusionOk="0" h="2172801" w="2733741">
                <a:moveTo>
                  <a:pt x="1366871" y="0"/>
                </a:moveTo>
                <a:cubicBezTo>
                  <a:pt x="2121772" y="0"/>
                  <a:pt x="2733741" y="595368"/>
                  <a:pt x="2733741" y="1329791"/>
                </a:cubicBezTo>
                <a:cubicBezTo>
                  <a:pt x="2733741" y="1605200"/>
                  <a:pt x="2647683" y="1861054"/>
                  <a:pt x="2500301" y="2073290"/>
                </a:cubicBezTo>
                <a:lnTo>
                  <a:pt x="2423813" y="2172801"/>
                </a:lnTo>
                <a:lnTo>
                  <a:pt x="309928" y="2172801"/>
                </a:lnTo>
                <a:lnTo>
                  <a:pt x="233440" y="2073290"/>
                </a:lnTo>
                <a:cubicBezTo>
                  <a:pt x="86058" y="1861054"/>
                  <a:pt x="0" y="1605200"/>
                  <a:pt x="0" y="1329791"/>
                </a:cubicBezTo>
                <a:cubicBezTo>
                  <a:pt x="0" y="595368"/>
                  <a:pt x="611969" y="0"/>
                  <a:pt x="1366871" y="0"/>
                </a:cubicBezTo>
                <a:close/>
              </a:path>
            </a:pathLst>
          </a:custGeom>
          <a:noFill/>
          <a:ln>
            <a:noFill/>
          </a:ln>
        </p:spPr>
      </p:pic>
      <p:sp>
        <p:nvSpPr>
          <p:cNvPr id="163" name="Google Shape;163;p6"/>
          <p:cNvSpPr/>
          <p:nvPr/>
        </p:nvSpPr>
        <p:spPr>
          <a:xfrm rot="654998">
            <a:off x="6055857" y="4209253"/>
            <a:ext cx="3868217" cy="3868217"/>
          </a:xfrm>
          <a:prstGeom prst="arc">
            <a:avLst>
              <a:gd fmla="val 16200000" name="adj1"/>
              <a:gd fmla="val 20479261" name="adj2"/>
            </a:avLst>
          </a:prstGeom>
          <a:noFill/>
          <a:ln cap="rnd" cmpd="sng" w="127000">
            <a:solidFill>
              <a:schemeClr val="accent4"/>
            </a:solidFill>
            <a:prstDash val="dash"/>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164" name="Google Shape;164;p6"/>
          <p:cNvSpPr/>
          <p:nvPr/>
        </p:nvSpPr>
        <p:spPr>
          <a:xfrm>
            <a:off x="11005550" y="4112081"/>
            <a:ext cx="1186451" cy="1771650"/>
          </a:xfrm>
          <a:custGeom>
            <a:rect b="b" l="l" r="r" t="t"/>
            <a:pathLst>
              <a:path extrusionOk="0" h="1771650" w="1186451">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68" name="Shape 168"/>
        <p:cNvGrpSpPr/>
        <p:nvPr/>
      </p:nvGrpSpPr>
      <p:grpSpPr>
        <a:xfrm>
          <a:off x="0" y="0"/>
          <a:ext cx="0" cy="0"/>
          <a:chOff x="0" y="0"/>
          <a:chExt cx="0" cy="0"/>
        </a:xfrm>
      </p:grpSpPr>
      <p:sp>
        <p:nvSpPr>
          <p:cNvPr id="169" name="Google Shape;169;p7"/>
          <p:cNvSpPr/>
          <p:nvPr/>
        </p:nvSpPr>
        <p:spPr>
          <a:xfrm>
            <a:off x="0" y="0"/>
            <a:ext cx="12192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70" name="Google Shape;170;p7"/>
          <p:cNvSpPr txBox="1"/>
          <p:nvPr>
            <p:ph type="title"/>
          </p:nvPr>
        </p:nvSpPr>
        <p:spPr>
          <a:xfrm>
            <a:off x="533149" y="436360"/>
            <a:ext cx="3404369" cy="2244634"/>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2800"/>
              <a:buFont typeface="Play"/>
              <a:buNone/>
            </a:pPr>
            <a:r>
              <a:rPr lang="uk-UA" sz="2800"/>
              <a:t>РИЗИКИ НЕВИКОНАННЯ ПЛАНУ ВПРОВАДЖЕННЯ І КОНТРЗАХОДИ</a:t>
            </a:r>
            <a:endParaRPr/>
          </a:p>
        </p:txBody>
      </p:sp>
      <p:pic>
        <p:nvPicPr>
          <p:cNvPr id="171" name="Google Shape;171;p7"/>
          <p:cNvPicPr preferRelativeResize="0"/>
          <p:nvPr/>
        </p:nvPicPr>
        <p:blipFill rotWithShape="1">
          <a:blip r:embed="rId3">
            <a:alphaModFix/>
          </a:blip>
          <a:srcRect b="3937" l="0" r="3" t="10989"/>
          <a:stretch/>
        </p:blipFill>
        <p:spPr>
          <a:xfrm>
            <a:off x="-1" y="3184849"/>
            <a:ext cx="4317491" cy="3673153"/>
          </a:xfrm>
          <a:prstGeom prst="rect">
            <a:avLst/>
          </a:prstGeom>
          <a:noFill/>
          <a:ln>
            <a:noFill/>
          </a:ln>
        </p:spPr>
      </p:pic>
      <p:sp>
        <p:nvSpPr>
          <p:cNvPr id="172" name="Google Shape;172;p7"/>
          <p:cNvSpPr/>
          <p:nvPr/>
        </p:nvSpPr>
        <p:spPr>
          <a:xfrm>
            <a:off x="0" y="3152841"/>
            <a:ext cx="4317490" cy="64008"/>
          </a:xfrm>
          <a:prstGeom prst="rect">
            <a:avLst/>
          </a:prstGeom>
          <a:solidFill>
            <a:srgbClr val="07132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73" name="Google Shape;173;p7"/>
          <p:cNvSpPr/>
          <p:nvPr/>
        </p:nvSpPr>
        <p:spPr>
          <a:xfrm rot="5400000">
            <a:off x="920494" y="3396997"/>
            <a:ext cx="6858002" cy="64008"/>
          </a:xfrm>
          <a:prstGeom prst="rect">
            <a:avLst/>
          </a:prstGeom>
          <a:solidFill>
            <a:srgbClr val="07132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74" name="Google Shape;174;p7"/>
          <p:cNvSpPr txBox="1"/>
          <p:nvPr>
            <p:ph idx="1" type="body"/>
          </p:nvPr>
        </p:nvSpPr>
        <p:spPr>
          <a:xfrm>
            <a:off x="4381500" y="397575"/>
            <a:ext cx="4317600" cy="6297300"/>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dk1"/>
              </a:buClr>
              <a:buSzPts val="1400"/>
              <a:buNone/>
            </a:pPr>
            <a:r>
              <a:rPr b="1" lang="uk-UA" sz="1600"/>
              <a:t>Ризик зниження управлінського контролю</a:t>
            </a:r>
            <a:endParaRPr sz="1600"/>
          </a:p>
          <a:p>
            <a:pPr indent="-241300" lvl="0" marL="228600" rtl="0" algn="l">
              <a:lnSpc>
                <a:spcPct val="90000"/>
              </a:lnSpc>
              <a:spcBef>
                <a:spcPts val="0"/>
              </a:spcBef>
              <a:spcAft>
                <a:spcPts val="0"/>
              </a:spcAft>
              <a:buClr>
                <a:schemeClr val="dk1"/>
              </a:buClr>
              <a:buSzPts val="1600"/>
              <a:buChar char="•"/>
            </a:pPr>
            <a:r>
              <a:rPr lang="uk-UA" sz="1600"/>
              <a:t>вилучення з маршруту погодження співвиконаців може сприйматися як втрата контролю</a:t>
            </a:r>
            <a:br>
              <a:rPr lang="uk-UA" sz="1600"/>
            </a:br>
            <a:r>
              <a:rPr b="1" lang="uk-UA" sz="1600"/>
              <a:t>контрзахід:</a:t>
            </a:r>
            <a:endParaRPr sz="1600"/>
          </a:p>
          <a:p>
            <a:pPr indent="-241300" lvl="0" marL="228600" rtl="0" algn="l">
              <a:lnSpc>
                <a:spcPct val="90000"/>
              </a:lnSpc>
              <a:spcBef>
                <a:spcPts val="0"/>
              </a:spcBef>
              <a:spcAft>
                <a:spcPts val="0"/>
              </a:spcAft>
              <a:buClr>
                <a:schemeClr val="dk1"/>
              </a:buClr>
              <a:buSzPts val="1600"/>
              <a:buChar char="•"/>
            </a:pPr>
            <a:r>
              <a:rPr lang="uk-UA" sz="1600"/>
              <a:t>надання коментаря у СЕД</a:t>
            </a:r>
            <a:endParaRPr sz="1600"/>
          </a:p>
          <a:p>
            <a:pPr indent="0" lvl="0" marL="0" rtl="0" algn="l">
              <a:lnSpc>
                <a:spcPct val="90000"/>
              </a:lnSpc>
              <a:spcBef>
                <a:spcPts val="0"/>
              </a:spcBef>
              <a:spcAft>
                <a:spcPts val="0"/>
              </a:spcAft>
              <a:buClr>
                <a:schemeClr val="dk1"/>
              </a:buClr>
              <a:buSzPts val="1400"/>
              <a:buNone/>
            </a:pPr>
            <a:r>
              <a:rPr b="1" lang="uk-UA" sz="1600"/>
              <a:t>Ризик зниження якості відповідей</a:t>
            </a:r>
            <a:endParaRPr sz="1600"/>
          </a:p>
          <a:p>
            <a:pPr indent="-241300" lvl="0" marL="228600" rtl="0" algn="l">
              <a:lnSpc>
                <a:spcPct val="90000"/>
              </a:lnSpc>
              <a:spcBef>
                <a:spcPts val="0"/>
              </a:spcBef>
              <a:spcAft>
                <a:spcPts val="0"/>
              </a:spcAft>
              <a:buClr>
                <a:schemeClr val="dk1"/>
              </a:buClr>
              <a:buSzPts val="1600"/>
              <a:buChar char="•"/>
            </a:pPr>
            <a:r>
              <a:rPr lang="uk-UA" sz="1600"/>
              <a:t>використання шаблонів може призвести до формальних або неповних відповідей</a:t>
            </a:r>
            <a:br>
              <a:rPr lang="uk-UA" sz="1600"/>
            </a:br>
            <a:r>
              <a:rPr b="1" lang="uk-UA" sz="1600"/>
              <a:t>контрзахід:</a:t>
            </a:r>
            <a:endParaRPr sz="1600"/>
          </a:p>
          <a:p>
            <a:pPr indent="-241300" lvl="0" marL="228600" rtl="0" algn="l">
              <a:lnSpc>
                <a:spcPct val="90000"/>
              </a:lnSpc>
              <a:spcBef>
                <a:spcPts val="0"/>
              </a:spcBef>
              <a:spcAft>
                <a:spcPts val="0"/>
              </a:spcAft>
              <a:buClr>
                <a:schemeClr val="dk1"/>
              </a:buClr>
              <a:buSzPts val="1600"/>
              <a:buChar char="•"/>
            </a:pPr>
            <a:r>
              <a:rPr lang="uk-UA" sz="1600"/>
              <a:t>розробка “розумних” шаблонів із варіативністю </a:t>
            </a:r>
            <a:endParaRPr sz="1600"/>
          </a:p>
          <a:p>
            <a:pPr indent="-241300" lvl="0" marL="228600" rtl="0" algn="l">
              <a:lnSpc>
                <a:spcPct val="90000"/>
              </a:lnSpc>
              <a:spcBef>
                <a:spcPts val="0"/>
              </a:spcBef>
              <a:spcAft>
                <a:spcPts val="0"/>
              </a:spcAft>
              <a:buClr>
                <a:schemeClr val="dk1"/>
              </a:buClr>
              <a:buSzPts val="1600"/>
              <a:buChar char="•"/>
            </a:pPr>
            <a:r>
              <a:rPr lang="uk-UA" sz="1600"/>
              <a:t>обов’язкова адаптація під конкретне звернення </a:t>
            </a:r>
            <a:endParaRPr sz="1600"/>
          </a:p>
          <a:p>
            <a:pPr indent="-241300" lvl="0" marL="228600" rtl="0" algn="l">
              <a:lnSpc>
                <a:spcPct val="90000"/>
              </a:lnSpc>
              <a:spcBef>
                <a:spcPts val="0"/>
              </a:spcBef>
              <a:spcAft>
                <a:spcPts val="0"/>
              </a:spcAft>
              <a:buClr>
                <a:schemeClr val="dk1"/>
              </a:buClr>
              <a:buSzPts val="1600"/>
              <a:buChar char="•"/>
            </a:pPr>
            <a:r>
              <a:rPr lang="uk-UA" sz="1600"/>
              <a:t>контроль якості на рівні підрозділу </a:t>
            </a:r>
            <a:endParaRPr sz="1600"/>
          </a:p>
          <a:p>
            <a:pPr indent="0" lvl="0" marL="0" rtl="0" algn="l">
              <a:lnSpc>
                <a:spcPct val="90000"/>
              </a:lnSpc>
              <a:spcBef>
                <a:spcPts val="0"/>
              </a:spcBef>
              <a:spcAft>
                <a:spcPts val="0"/>
              </a:spcAft>
              <a:buClr>
                <a:schemeClr val="dk1"/>
              </a:buClr>
              <a:buSzPts val="1400"/>
              <a:buNone/>
            </a:pPr>
            <a:r>
              <a:rPr b="1" lang="uk-UA" sz="1600"/>
              <a:t>Ризик опору персоналу змінам</a:t>
            </a:r>
            <a:endParaRPr sz="1600"/>
          </a:p>
          <a:p>
            <a:pPr indent="-241300" lvl="0" marL="228600" rtl="0" algn="l">
              <a:lnSpc>
                <a:spcPct val="90000"/>
              </a:lnSpc>
              <a:spcBef>
                <a:spcPts val="0"/>
              </a:spcBef>
              <a:spcAft>
                <a:spcPts val="0"/>
              </a:spcAft>
              <a:buClr>
                <a:schemeClr val="dk1"/>
              </a:buClr>
              <a:buSzPts val="1600"/>
              <a:buChar char="•"/>
            </a:pPr>
            <a:r>
              <a:rPr lang="uk-UA" sz="1600"/>
              <a:t>працівники можуть не підтримувати нові підходи (особливо автоматизацію та нові правила)</a:t>
            </a:r>
            <a:br>
              <a:rPr lang="uk-UA" sz="1600"/>
            </a:br>
            <a:r>
              <a:rPr b="1" lang="uk-UA" sz="1600"/>
              <a:t>контрзахід:</a:t>
            </a:r>
            <a:endParaRPr sz="1600"/>
          </a:p>
          <a:p>
            <a:pPr indent="-241300" lvl="0" marL="228600" rtl="0" algn="l">
              <a:lnSpc>
                <a:spcPct val="90000"/>
              </a:lnSpc>
              <a:spcBef>
                <a:spcPts val="0"/>
              </a:spcBef>
              <a:spcAft>
                <a:spcPts val="0"/>
              </a:spcAft>
              <a:buClr>
                <a:schemeClr val="dk1"/>
              </a:buClr>
              <a:buSzPts val="1600"/>
              <a:buChar char="•"/>
            </a:pPr>
            <a:r>
              <a:rPr lang="uk-UA" sz="1600"/>
              <a:t>проведення навчання</a:t>
            </a:r>
            <a:endParaRPr sz="1600"/>
          </a:p>
          <a:p>
            <a:pPr indent="-241300" lvl="0" marL="228600" rtl="0" algn="l">
              <a:lnSpc>
                <a:spcPct val="90000"/>
              </a:lnSpc>
              <a:spcBef>
                <a:spcPts val="0"/>
              </a:spcBef>
              <a:spcAft>
                <a:spcPts val="0"/>
              </a:spcAft>
              <a:buClr>
                <a:schemeClr val="dk1"/>
              </a:buClr>
              <a:buSzPts val="1600"/>
              <a:buChar char="•"/>
            </a:pPr>
            <a:r>
              <a:rPr lang="uk-UA" sz="1600"/>
              <a:t>чітке пояснення переваг </a:t>
            </a:r>
            <a:endParaRPr sz="1600"/>
          </a:p>
          <a:p>
            <a:pPr indent="-241300" lvl="0" marL="228600" rtl="0" algn="l">
              <a:lnSpc>
                <a:spcPct val="90000"/>
              </a:lnSpc>
              <a:spcBef>
                <a:spcPts val="0"/>
              </a:spcBef>
              <a:spcAft>
                <a:spcPts val="0"/>
              </a:spcAft>
              <a:buClr>
                <a:schemeClr val="dk1"/>
              </a:buClr>
              <a:buSzPts val="1600"/>
              <a:buChar char="•"/>
            </a:pPr>
            <a:r>
              <a:rPr lang="uk-UA" sz="1600"/>
              <a:t>поетапне впровадження </a:t>
            </a:r>
            <a:endParaRPr sz="1600"/>
          </a:p>
          <a:p>
            <a:pPr indent="-241300" lvl="0" marL="228600" rtl="0" algn="l">
              <a:lnSpc>
                <a:spcPct val="90000"/>
              </a:lnSpc>
              <a:spcBef>
                <a:spcPts val="0"/>
              </a:spcBef>
              <a:spcAft>
                <a:spcPts val="0"/>
              </a:spcAft>
              <a:buClr>
                <a:schemeClr val="dk1"/>
              </a:buClr>
              <a:buSzPts val="1600"/>
              <a:buChar char="•"/>
            </a:pPr>
            <a:r>
              <a:rPr lang="uk-UA" sz="1600"/>
              <a:t>залучення працівників до процесу змін </a:t>
            </a:r>
            <a:endParaRPr sz="1600"/>
          </a:p>
          <a:p>
            <a:pPr indent="-139700" lvl="0" marL="228600" rtl="0" algn="l">
              <a:lnSpc>
                <a:spcPct val="90000"/>
              </a:lnSpc>
              <a:spcBef>
                <a:spcPts val="1000"/>
              </a:spcBef>
              <a:spcAft>
                <a:spcPts val="0"/>
              </a:spcAft>
              <a:buClr>
                <a:schemeClr val="dk1"/>
              </a:buClr>
              <a:buSzPts val="1400"/>
              <a:buNone/>
            </a:pPr>
            <a:r>
              <a:t/>
            </a:r>
            <a:endParaRPr sz="1600"/>
          </a:p>
        </p:txBody>
      </p:sp>
      <p:pic>
        <p:nvPicPr>
          <p:cNvPr id="175" name="Google Shape;175;p7"/>
          <p:cNvPicPr preferRelativeResize="0"/>
          <p:nvPr/>
        </p:nvPicPr>
        <p:blipFill rotWithShape="1">
          <a:blip r:embed="rId4">
            <a:alphaModFix/>
          </a:blip>
          <a:srcRect b="0" l="32237" r="38156" t="0"/>
          <a:stretch/>
        </p:blipFill>
        <p:spPr>
          <a:xfrm>
            <a:off x="8807838" y="-6"/>
            <a:ext cx="3384162" cy="6858002"/>
          </a:xfrm>
          <a:prstGeom prst="rect">
            <a:avLst/>
          </a:prstGeom>
          <a:noFill/>
          <a:ln>
            <a:noFill/>
          </a:ln>
        </p:spPr>
      </p:pic>
      <p:sp>
        <p:nvSpPr>
          <p:cNvPr id="176" name="Google Shape;176;p7"/>
          <p:cNvSpPr/>
          <p:nvPr/>
        </p:nvSpPr>
        <p:spPr>
          <a:xfrm rot="5400000">
            <a:off x="5353053" y="3396995"/>
            <a:ext cx="6858002" cy="64008"/>
          </a:xfrm>
          <a:prstGeom prst="rect">
            <a:avLst/>
          </a:prstGeom>
          <a:solidFill>
            <a:srgbClr val="07132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80" name="Shape 180"/>
        <p:cNvGrpSpPr/>
        <p:nvPr/>
      </p:nvGrpSpPr>
      <p:grpSpPr>
        <a:xfrm>
          <a:off x="0" y="0"/>
          <a:ext cx="0" cy="0"/>
          <a:chOff x="0" y="0"/>
          <a:chExt cx="0" cy="0"/>
        </a:xfrm>
      </p:grpSpPr>
      <p:sp>
        <p:nvSpPr>
          <p:cNvPr id="181" name="Google Shape;181;p8"/>
          <p:cNvSpPr/>
          <p:nvPr/>
        </p:nvSpPr>
        <p:spPr>
          <a:xfrm>
            <a:off x="0" y="0"/>
            <a:ext cx="12192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82" name="Google Shape;182;p8"/>
          <p:cNvSpPr txBox="1"/>
          <p:nvPr>
            <p:ph type="title"/>
          </p:nvPr>
        </p:nvSpPr>
        <p:spPr>
          <a:xfrm>
            <a:off x="533149" y="436360"/>
            <a:ext cx="3404369" cy="2244634"/>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2800"/>
              <a:buFont typeface="Play"/>
              <a:buNone/>
            </a:pPr>
            <a:r>
              <a:rPr lang="uk-UA" sz="2800"/>
              <a:t>РИЗИКИ НЕВИКОНАННЯ ПЛАНУ ВПРОВАДЖЕННЯ І КОНТРЗАХОДИ</a:t>
            </a:r>
            <a:endParaRPr/>
          </a:p>
        </p:txBody>
      </p:sp>
      <p:pic>
        <p:nvPicPr>
          <p:cNvPr id="183" name="Google Shape;183;p8"/>
          <p:cNvPicPr preferRelativeResize="0"/>
          <p:nvPr/>
        </p:nvPicPr>
        <p:blipFill rotWithShape="1">
          <a:blip r:embed="rId3">
            <a:alphaModFix/>
          </a:blip>
          <a:srcRect b="-1" l="12603" r="21279" t="0"/>
          <a:stretch/>
        </p:blipFill>
        <p:spPr>
          <a:xfrm>
            <a:off x="-1" y="3184849"/>
            <a:ext cx="4317491" cy="3673153"/>
          </a:xfrm>
          <a:prstGeom prst="rect">
            <a:avLst/>
          </a:prstGeom>
          <a:noFill/>
          <a:ln>
            <a:noFill/>
          </a:ln>
        </p:spPr>
      </p:pic>
      <p:sp>
        <p:nvSpPr>
          <p:cNvPr id="184" name="Google Shape;184;p8"/>
          <p:cNvSpPr/>
          <p:nvPr/>
        </p:nvSpPr>
        <p:spPr>
          <a:xfrm>
            <a:off x="0" y="3152841"/>
            <a:ext cx="4317490" cy="64008"/>
          </a:xfrm>
          <a:prstGeom prst="rect">
            <a:avLst/>
          </a:prstGeom>
          <a:solidFill>
            <a:srgbClr val="07132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85" name="Google Shape;185;p8"/>
          <p:cNvSpPr/>
          <p:nvPr/>
        </p:nvSpPr>
        <p:spPr>
          <a:xfrm rot="5400000">
            <a:off x="920494" y="3396997"/>
            <a:ext cx="6858002" cy="64008"/>
          </a:xfrm>
          <a:prstGeom prst="rect">
            <a:avLst/>
          </a:prstGeom>
          <a:solidFill>
            <a:srgbClr val="07132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86" name="Google Shape;186;p8"/>
          <p:cNvSpPr txBox="1"/>
          <p:nvPr>
            <p:ph idx="1" type="body"/>
          </p:nvPr>
        </p:nvSpPr>
        <p:spPr>
          <a:xfrm>
            <a:off x="4498975" y="397575"/>
            <a:ext cx="4147500" cy="6159000"/>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dk1"/>
              </a:buClr>
              <a:buSzPts val="1400"/>
              <a:buNone/>
            </a:pPr>
            <a:r>
              <a:rPr b="1" lang="uk-UA" sz="1600"/>
              <a:t>Ризик технічних обмежень СЕД</a:t>
            </a:r>
            <a:endParaRPr sz="1600"/>
          </a:p>
          <a:p>
            <a:pPr indent="-241300" lvl="0" marL="228600" rtl="0" algn="l">
              <a:lnSpc>
                <a:spcPct val="90000"/>
              </a:lnSpc>
              <a:spcBef>
                <a:spcPts val="0"/>
              </a:spcBef>
              <a:spcAft>
                <a:spcPts val="0"/>
              </a:spcAft>
              <a:buClr>
                <a:schemeClr val="dk1"/>
              </a:buClr>
              <a:buSzPts val="1600"/>
              <a:buChar char="•"/>
            </a:pPr>
            <a:r>
              <a:rPr lang="uk-UA" sz="1600"/>
              <a:t>існуюча система може не підтримувати всі функції (автоматизація, паралельність)</a:t>
            </a:r>
            <a:br>
              <a:rPr lang="uk-UA" sz="1600"/>
            </a:br>
            <a:r>
              <a:rPr b="1" lang="uk-UA" sz="1600"/>
              <a:t>контрзахід:</a:t>
            </a:r>
            <a:endParaRPr sz="1600"/>
          </a:p>
          <a:p>
            <a:pPr indent="-241300" lvl="0" marL="228600" rtl="0" algn="l">
              <a:lnSpc>
                <a:spcPct val="90000"/>
              </a:lnSpc>
              <a:spcBef>
                <a:spcPts val="0"/>
              </a:spcBef>
              <a:spcAft>
                <a:spcPts val="0"/>
              </a:spcAft>
              <a:buClr>
                <a:schemeClr val="dk1"/>
              </a:buClr>
              <a:buSzPts val="1600"/>
              <a:buChar char="•"/>
            </a:pPr>
            <a:r>
              <a:rPr lang="uk-UA" sz="1600"/>
              <a:t>поетапна цифровізація </a:t>
            </a:r>
            <a:endParaRPr sz="1600"/>
          </a:p>
          <a:p>
            <a:pPr indent="-241300" lvl="0" marL="228600" rtl="0" algn="l">
              <a:lnSpc>
                <a:spcPct val="90000"/>
              </a:lnSpc>
              <a:spcBef>
                <a:spcPts val="0"/>
              </a:spcBef>
              <a:spcAft>
                <a:spcPts val="0"/>
              </a:spcAft>
              <a:buClr>
                <a:schemeClr val="dk1"/>
              </a:buClr>
              <a:buSzPts val="1600"/>
              <a:buChar char="•"/>
            </a:pPr>
            <a:r>
              <a:rPr lang="uk-UA" sz="1600"/>
              <a:t>доопрацювання СЕД </a:t>
            </a:r>
            <a:endParaRPr sz="1600"/>
          </a:p>
          <a:p>
            <a:pPr indent="-241300" lvl="0" marL="228600" rtl="0" algn="l">
              <a:lnSpc>
                <a:spcPct val="90000"/>
              </a:lnSpc>
              <a:spcBef>
                <a:spcPts val="0"/>
              </a:spcBef>
              <a:spcAft>
                <a:spcPts val="0"/>
              </a:spcAft>
              <a:buClr>
                <a:schemeClr val="dk1"/>
              </a:buClr>
              <a:buSzPts val="1600"/>
              <a:buChar char="•"/>
            </a:pPr>
            <a:r>
              <a:rPr lang="uk-UA" sz="1600"/>
              <a:t>використання тимчасових рішень (гібридна модель)</a:t>
            </a:r>
            <a:endParaRPr sz="1600"/>
          </a:p>
          <a:p>
            <a:pPr indent="0" lvl="0" marL="0" rtl="0" algn="l">
              <a:lnSpc>
                <a:spcPct val="90000"/>
              </a:lnSpc>
              <a:spcBef>
                <a:spcPts val="0"/>
              </a:spcBef>
              <a:spcAft>
                <a:spcPts val="0"/>
              </a:spcAft>
              <a:buClr>
                <a:schemeClr val="dk1"/>
              </a:buClr>
              <a:buSzPts val="1400"/>
              <a:buNone/>
            </a:pPr>
            <a:r>
              <a:rPr b="1" lang="uk-UA" sz="1600"/>
              <a:t>Ризик порушення строків на перехідному етапі</a:t>
            </a:r>
            <a:endParaRPr sz="1600"/>
          </a:p>
          <a:p>
            <a:pPr indent="-241300" lvl="0" marL="228600" rtl="0" algn="l">
              <a:lnSpc>
                <a:spcPct val="90000"/>
              </a:lnSpc>
              <a:spcBef>
                <a:spcPts val="0"/>
              </a:spcBef>
              <a:spcAft>
                <a:spcPts val="0"/>
              </a:spcAft>
              <a:buClr>
                <a:schemeClr val="dk1"/>
              </a:buClr>
              <a:buSzPts val="1600"/>
              <a:buChar char="•"/>
            </a:pPr>
            <a:r>
              <a:rPr lang="uk-UA" sz="1600"/>
              <a:t>під час впровадження можливі тимчасові затримки.</a:t>
            </a:r>
            <a:br>
              <a:rPr lang="uk-UA" sz="1600"/>
            </a:br>
            <a:r>
              <a:rPr b="1" lang="uk-UA" sz="1600"/>
              <a:t>контрзахід:</a:t>
            </a:r>
            <a:endParaRPr sz="1600"/>
          </a:p>
          <a:p>
            <a:pPr indent="-241300" lvl="0" marL="228600" rtl="0" algn="l">
              <a:lnSpc>
                <a:spcPct val="90000"/>
              </a:lnSpc>
              <a:spcBef>
                <a:spcPts val="0"/>
              </a:spcBef>
              <a:spcAft>
                <a:spcPts val="0"/>
              </a:spcAft>
              <a:buClr>
                <a:schemeClr val="dk1"/>
              </a:buClr>
              <a:buSzPts val="1600"/>
              <a:buChar char="•"/>
            </a:pPr>
            <a:r>
              <a:rPr lang="uk-UA" sz="1600"/>
              <a:t>запуск пілотного проєкту; </a:t>
            </a:r>
            <a:endParaRPr sz="1600"/>
          </a:p>
          <a:p>
            <a:pPr indent="-241300" lvl="0" marL="228600" rtl="0" algn="l">
              <a:lnSpc>
                <a:spcPct val="90000"/>
              </a:lnSpc>
              <a:spcBef>
                <a:spcPts val="0"/>
              </a:spcBef>
              <a:spcAft>
                <a:spcPts val="0"/>
              </a:spcAft>
              <a:buClr>
                <a:schemeClr val="dk1"/>
              </a:buClr>
              <a:buSzPts val="1600"/>
              <a:buChar char="•"/>
            </a:pPr>
            <a:r>
              <a:rPr lang="uk-UA" sz="1600"/>
              <a:t>тестування процесу; </a:t>
            </a:r>
            <a:endParaRPr sz="1600"/>
          </a:p>
          <a:p>
            <a:pPr indent="-241300" lvl="0" marL="228600" rtl="0" algn="l">
              <a:lnSpc>
                <a:spcPct val="90000"/>
              </a:lnSpc>
              <a:spcBef>
                <a:spcPts val="0"/>
              </a:spcBef>
              <a:spcAft>
                <a:spcPts val="0"/>
              </a:spcAft>
              <a:buClr>
                <a:schemeClr val="dk1"/>
              </a:buClr>
              <a:buSzPts val="1600"/>
              <a:buChar char="•"/>
            </a:pPr>
            <a:r>
              <a:rPr lang="uk-UA" sz="1600"/>
              <a:t>супровід і контроль у перші місяці. </a:t>
            </a:r>
            <a:endParaRPr sz="1600"/>
          </a:p>
          <a:p>
            <a:pPr indent="0" lvl="0" marL="0" rtl="0" algn="l">
              <a:lnSpc>
                <a:spcPct val="90000"/>
              </a:lnSpc>
              <a:spcBef>
                <a:spcPts val="0"/>
              </a:spcBef>
              <a:spcAft>
                <a:spcPts val="0"/>
              </a:spcAft>
              <a:buClr>
                <a:schemeClr val="dk1"/>
              </a:buClr>
              <a:buSzPts val="1400"/>
              <a:buNone/>
            </a:pPr>
            <a:r>
              <a:rPr b="1" lang="uk-UA" sz="1600"/>
              <a:t>Ризик недостатньої координації між підрозділами</a:t>
            </a:r>
            <a:endParaRPr sz="1600"/>
          </a:p>
          <a:p>
            <a:pPr indent="-241300" lvl="0" marL="228600" rtl="0" algn="l">
              <a:lnSpc>
                <a:spcPct val="90000"/>
              </a:lnSpc>
              <a:spcBef>
                <a:spcPts val="0"/>
              </a:spcBef>
              <a:spcAft>
                <a:spcPts val="0"/>
              </a:spcAft>
              <a:buClr>
                <a:schemeClr val="dk1"/>
              </a:buClr>
              <a:buSzPts val="1600"/>
              <a:buChar char="•"/>
            </a:pPr>
            <a:r>
              <a:rPr lang="uk-UA" sz="1600"/>
              <a:t>при паралельній роботі може виникати неузгодженість</a:t>
            </a:r>
            <a:br>
              <a:rPr lang="uk-UA" sz="1600"/>
            </a:br>
            <a:r>
              <a:rPr b="1" lang="uk-UA" sz="1600"/>
              <a:t>контрзахід:</a:t>
            </a:r>
            <a:endParaRPr sz="1600"/>
          </a:p>
          <a:p>
            <a:pPr indent="-241300" lvl="0" marL="228600" rtl="0" algn="l">
              <a:lnSpc>
                <a:spcPct val="90000"/>
              </a:lnSpc>
              <a:spcBef>
                <a:spcPts val="0"/>
              </a:spcBef>
              <a:spcAft>
                <a:spcPts val="0"/>
              </a:spcAft>
              <a:buClr>
                <a:schemeClr val="dk1"/>
              </a:buClr>
              <a:buSzPts val="1600"/>
              <a:buChar char="•"/>
            </a:pPr>
            <a:r>
              <a:rPr lang="uk-UA" sz="1600"/>
              <a:t>чітке визначення ролей (RASCI) </a:t>
            </a:r>
            <a:endParaRPr sz="1600"/>
          </a:p>
          <a:p>
            <a:pPr indent="-241300" lvl="0" marL="228600" rtl="0" algn="l">
              <a:lnSpc>
                <a:spcPct val="90000"/>
              </a:lnSpc>
              <a:spcBef>
                <a:spcPts val="0"/>
              </a:spcBef>
              <a:spcAft>
                <a:spcPts val="0"/>
              </a:spcAft>
              <a:buClr>
                <a:schemeClr val="dk1"/>
              </a:buClr>
              <a:buSzPts val="1600"/>
              <a:buChar char="•"/>
            </a:pPr>
            <a:r>
              <a:rPr lang="uk-UA" sz="1600"/>
              <a:t>встановлення строків для кожного учасника </a:t>
            </a:r>
            <a:endParaRPr sz="1600"/>
          </a:p>
          <a:p>
            <a:pPr indent="-241300" lvl="0" marL="228600" rtl="0" algn="l">
              <a:lnSpc>
                <a:spcPct val="90000"/>
              </a:lnSpc>
              <a:spcBef>
                <a:spcPts val="0"/>
              </a:spcBef>
              <a:spcAft>
                <a:spcPts val="0"/>
              </a:spcAft>
              <a:buClr>
                <a:schemeClr val="dk1"/>
              </a:buClr>
              <a:buSzPts val="1600"/>
              <a:buChar char="•"/>
            </a:pPr>
            <a:r>
              <a:rPr lang="uk-UA" sz="1600"/>
              <a:t>використання СЕД як єдиного середовища </a:t>
            </a:r>
            <a:endParaRPr sz="1600"/>
          </a:p>
          <a:p>
            <a:pPr indent="-139700" lvl="0" marL="228600" rtl="0" algn="l">
              <a:lnSpc>
                <a:spcPct val="90000"/>
              </a:lnSpc>
              <a:spcBef>
                <a:spcPts val="1000"/>
              </a:spcBef>
              <a:spcAft>
                <a:spcPts val="0"/>
              </a:spcAft>
              <a:buClr>
                <a:schemeClr val="dk1"/>
              </a:buClr>
              <a:buSzPts val="1400"/>
              <a:buNone/>
            </a:pPr>
            <a:r>
              <a:t/>
            </a:r>
            <a:endParaRPr sz="1600"/>
          </a:p>
        </p:txBody>
      </p:sp>
      <p:pic>
        <p:nvPicPr>
          <p:cNvPr id="187" name="Google Shape;187;p8"/>
          <p:cNvPicPr preferRelativeResize="0"/>
          <p:nvPr/>
        </p:nvPicPr>
        <p:blipFill rotWithShape="1">
          <a:blip r:embed="rId4">
            <a:alphaModFix/>
          </a:blip>
          <a:srcRect b="0" l="43097" r="20387" t="0"/>
          <a:stretch/>
        </p:blipFill>
        <p:spPr>
          <a:xfrm>
            <a:off x="8807838" y="-6"/>
            <a:ext cx="3384162" cy="6858002"/>
          </a:xfrm>
          <a:prstGeom prst="rect">
            <a:avLst/>
          </a:prstGeom>
          <a:noFill/>
          <a:ln>
            <a:noFill/>
          </a:ln>
        </p:spPr>
      </p:pic>
      <p:sp>
        <p:nvSpPr>
          <p:cNvPr id="188" name="Google Shape;188;p8"/>
          <p:cNvSpPr/>
          <p:nvPr/>
        </p:nvSpPr>
        <p:spPr>
          <a:xfrm rot="5400000">
            <a:off x="5353053" y="3396995"/>
            <a:ext cx="6858002" cy="64008"/>
          </a:xfrm>
          <a:prstGeom prst="rect">
            <a:avLst/>
          </a:prstGeom>
          <a:solidFill>
            <a:srgbClr val="07132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92" name="Shape 192"/>
        <p:cNvGrpSpPr/>
        <p:nvPr/>
      </p:nvGrpSpPr>
      <p:grpSpPr>
        <a:xfrm>
          <a:off x="0" y="0"/>
          <a:ext cx="0" cy="0"/>
          <a:chOff x="0" y="0"/>
          <a:chExt cx="0" cy="0"/>
        </a:xfrm>
      </p:grpSpPr>
      <p:sp>
        <p:nvSpPr>
          <p:cNvPr id="193" name="Google Shape;193;p9"/>
          <p:cNvSpPr/>
          <p:nvPr/>
        </p:nvSpPr>
        <p:spPr>
          <a:xfrm>
            <a:off x="0" y="0"/>
            <a:ext cx="12192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94" name="Google Shape;194;p9"/>
          <p:cNvSpPr txBox="1"/>
          <p:nvPr>
            <p:ph type="title"/>
          </p:nvPr>
        </p:nvSpPr>
        <p:spPr>
          <a:xfrm>
            <a:off x="838200" y="365125"/>
            <a:ext cx="5393361" cy="1325563"/>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Play"/>
              <a:buNone/>
            </a:pPr>
            <a:r>
              <a:rPr lang="uk-UA" sz="4100"/>
              <a:t>ЩО НАДИХАЄ У ПЛАНІ ВПРОВАДЖЕННЯ</a:t>
            </a:r>
            <a:endParaRPr/>
          </a:p>
        </p:txBody>
      </p:sp>
      <p:sp>
        <p:nvSpPr>
          <p:cNvPr id="195" name="Google Shape;195;p9"/>
          <p:cNvSpPr/>
          <p:nvPr/>
        </p:nvSpPr>
        <p:spPr>
          <a:xfrm>
            <a:off x="10198657" y="1"/>
            <a:ext cx="1155142" cy="625027"/>
          </a:xfrm>
          <a:custGeom>
            <a:rect b="b" l="l" r="r" t="t"/>
            <a:pathLst>
              <a:path extrusionOk="0" h="625027" w="1155142">
                <a:moveTo>
                  <a:pt x="4784" y="0"/>
                </a:moveTo>
                <a:lnTo>
                  <a:pt x="1150358" y="0"/>
                </a:lnTo>
                <a:lnTo>
                  <a:pt x="1155142" y="47456"/>
                </a:lnTo>
                <a:cubicBezTo>
                  <a:pt x="1155142" y="366440"/>
                  <a:pt x="896555" y="625027"/>
                  <a:pt x="577571" y="625027"/>
                </a:cubicBezTo>
                <a:cubicBezTo>
                  <a:pt x="258587" y="625027"/>
                  <a:pt x="0" y="366440"/>
                  <a:pt x="0" y="47456"/>
                </a:cubicBezTo>
                <a:close/>
              </a:path>
            </a:pathLst>
          </a:custGeom>
          <a:solidFill>
            <a:schemeClr val="accent5">
              <a:alpha val="94901"/>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96" name="Google Shape;196;p9"/>
          <p:cNvSpPr txBox="1"/>
          <p:nvPr>
            <p:ph idx="1" type="body"/>
          </p:nvPr>
        </p:nvSpPr>
        <p:spPr>
          <a:xfrm>
            <a:off x="233725" y="2051250"/>
            <a:ext cx="6381300" cy="4351500"/>
          </a:xfrm>
          <a:prstGeom prst="rect">
            <a:avLst/>
          </a:prstGeom>
          <a:noFill/>
          <a:ln>
            <a:noFill/>
          </a:ln>
        </p:spPr>
        <p:txBody>
          <a:bodyPr anchorCtr="0" anchor="t" bIns="45700" lIns="91425" spcFirstLastPara="1" rIns="91425" wrap="square" tIns="45700">
            <a:normAutofit/>
          </a:bodyPr>
          <a:lstStyle/>
          <a:p>
            <a:pPr indent="0" lvl="0" marL="0" rtl="0" algn="just">
              <a:lnSpc>
                <a:spcPct val="90000"/>
              </a:lnSpc>
              <a:spcBef>
                <a:spcPts val="0"/>
              </a:spcBef>
              <a:spcAft>
                <a:spcPts val="0"/>
              </a:spcAft>
              <a:buClr>
                <a:schemeClr val="dk1"/>
              </a:buClr>
              <a:buSzPts val="1800"/>
              <a:buNone/>
            </a:pPr>
            <a:r>
              <a:rPr lang="uk-UA" sz="2000"/>
              <a:t>Найбільше надихає можливість побудувати сучасний, цифровий та людиноцентричний процес розгляду звернень громадян, орієнтований на потреби громадян та працівників. Важливим є те, що проєкт передбачає не лише автоматизацію окремих етапів, а комплексне вдосконалення процесу: чіткий розподіл відповідальності, стандартизацію процедур, розвиток цифрових інструментів, підвищення кваліфікації працівників та впровадження принципів безбар'єрності. Особливо цінним є залучення до реалізації проєкту різних структурних підрозділів, що сприятиме формуванню єдиного підходу до роботи зі зверненнями громадян та розвитку культури постійного вдосконалення.</a:t>
            </a:r>
            <a:endParaRPr sz="2000"/>
          </a:p>
        </p:txBody>
      </p:sp>
      <p:sp>
        <p:nvSpPr>
          <p:cNvPr id="197" name="Google Shape;197;p9"/>
          <p:cNvSpPr/>
          <p:nvPr/>
        </p:nvSpPr>
        <p:spPr>
          <a:xfrm>
            <a:off x="6808185" y="3423959"/>
            <a:ext cx="540822" cy="540822"/>
          </a:xfrm>
          <a:prstGeom prst="ellipse">
            <a:avLst/>
          </a:prstGeom>
          <a:noFill/>
          <a:ln cap="flat" cmpd="sng" w="127000">
            <a:solidFill>
              <a:schemeClr val="accent5"/>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pic>
        <p:nvPicPr>
          <p:cNvPr id="198" name="Google Shape;198;p9"/>
          <p:cNvPicPr preferRelativeResize="0"/>
          <p:nvPr/>
        </p:nvPicPr>
        <p:blipFill rotWithShape="1">
          <a:blip r:embed="rId3">
            <a:alphaModFix/>
          </a:blip>
          <a:srcRect b="0" l="0" r="0" t="0"/>
          <a:stretch/>
        </p:blipFill>
        <p:spPr>
          <a:xfrm>
            <a:off x="7887184" y="1462254"/>
            <a:ext cx="3781051" cy="3289514"/>
          </a:xfrm>
          <a:custGeom>
            <a:rect b="b" l="l" r="r" t="t"/>
            <a:pathLst>
              <a:path extrusionOk="0" h="5712488" w="4114800">
                <a:moveTo>
                  <a:pt x="133155" y="0"/>
                </a:moveTo>
                <a:lnTo>
                  <a:pt x="3981645" y="0"/>
                </a:lnTo>
                <a:cubicBezTo>
                  <a:pt x="4055184" y="0"/>
                  <a:pt x="4114800" y="59616"/>
                  <a:pt x="4114800" y="133155"/>
                </a:cubicBezTo>
                <a:lnTo>
                  <a:pt x="4114800" y="5579333"/>
                </a:lnTo>
                <a:cubicBezTo>
                  <a:pt x="4114800" y="5652872"/>
                  <a:pt x="4055184" y="5712488"/>
                  <a:pt x="3981645" y="5712488"/>
                </a:cubicBezTo>
                <a:lnTo>
                  <a:pt x="133155" y="5712488"/>
                </a:lnTo>
                <a:cubicBezTo>
                  <a:pt x="59616" y="5712488"/>
                  <a:pt x="0" y="5652872"/>
                  <a:pt x="0" y="5579333"/>
                </a:cubicBezTo>
                <a:lnTo>
                  <a:pt x="0" y="133155"/>
                </a:lnTo>
                <a:cubicBezTo>
                  <a:pt x="0" y="59616"/>
                  <a:pt x="59616" y="0"/>
                  <a:pt x="133155" y="0"/>
                </a:cubicBezTo>
                <a:close/>
              </a:path>
            </a:pathLst>
          </a:custGeom>
          <a:noFill/>
          <a:ln>
            <a:noFill/>
          </a:ln>
        </p:spPr>
      </p:pic>
      <p:sp>
        <p:nvSpPr>
          <p:cNvPr id="199" name="Google Shape;199;p9"/>
          <p:cNvSpPr/>
          <p:nvPr/>
        </p:nvSpPr>
        <p:spPr>
          <a:xfrm>
            <a:off x="6749602" y="1"/>
            <a:ext cx="2066948" cy="1621879"/>
          </a:xfrm>
          <a:custGeom>
            <a:rect b="b" l="l" r="r" t="t"/>
            <a:pathLst>
              <a:path extrusionOk="0" h="1621879" w="2066948">
                <a:moveTo>
                  <a:pt x="0" y="0"/>
                </a:moveTo>
                <a:lnTo>
                  <a:pt x="123825" y="0"/>
                </a:lnTo>
                <a:lnTo>
                  <a:pt x="123825" y="1452620"/>
                </a:lnTo>
                <a:lnTo>
                  <a:pt x="1881378" y="436017"/>
                </a:lnTo>
                <a:lnTo>
                  <a:pt x="1127572" y="0"/>
                </a:lnTo>
                <a:lnTo>
                  <a:pt x="1374887" y="0"/>
                </a:lnTo>
                <a:lnTo>
                  <a:pt x="2035969" y="382391"/>
                </a:lnTo>
                <a:cubicBezTo>
                  <a:pt x="2065582" y="399479"/>
                  <a:pt x="2075745" y="437340"/>
                  <a:pt x="2058648" y="466963"/>
                </a:cubicBezTo>
                <a:cubicBezTo>
                  <a:pt x="2053219" y="476384"/>
                  <a:pt x="2045389" y="484204"/>
                  <a:pt x="2035969" y="489642"/>
                </a:cubicBezTo>
                <a:lnTo>
                  <a:pt x="92869" y="1613592"/>
                </a:lnTo>
                <a:cubicBezTo>
                  <a:pt x="83458" y="1619031"/>
                  <a:pt x="72780" y="1621889"/>
                  <a:pt x="61913" y="1621879"/>
                </a:cubicBezTo>
                <a:cubicBezTo>
                  <a:pt x="27719" y="1621879"/>
                  <a:pt x="0" y="1594161"/>
                  <a:pt x="0" y="1559967"/>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cxnSp>
        <p:nvCxnSpPr>
          <p:cNvPr id="200" name="Google Shape;200;p9"/>
          <p:cNvCxnSpPr/>
          <p:nvPr/>
        </p:nvCxnSpPr>
        <p:spPr>
          <a:xfrm>
            <a:off x="12138745" y="1027906"/>
            <a:ext cx="0" cy="1597708"/>
          </a:xfrm>
          <a:prstGeom prst="straightConnector1">
            <a:avLst/>
          </a:prstGeom>
          <a:noFill/>
          <a:ln cap="rnd" cmpd="sng" w="127000">
            <a:solidFill>
              <a:schemeClr val="accent4"/>
            </a:solidFill>
            <a:prstDash val="dash"/>
            <a:miter lim="8000"/>
            <a:headEnd len="sm" w="sm" type="none"/>
            <a:tailEnd len="sm" w="sm" type="none"/>
          </a:ln>
        </p:spPr>
      </p:cxnSp>
      <p:sp>
        <p:nvSpPr>
          <p:cNvPr id="201" name="Google Shape;201;p9"/>
          <p:cNvSpPr/>
          <p:nvPr/>
        </p:nvSpPr>
        <p:spPr>
          <a:xfrm rot="-1136562">
            <a:off x="7456580" y="5166682"/>
            <a:ext cx="1835725" cy="2024785"/>
          </a:xfrm>
          <a:custGeom>
            <a:rect b="b" l="l" r="r" t="t"/>
            <a:pathLst>
              <a:path extrusionOk="0" h="2024785" w="1835725">
                <a:moveTo>
                  <a:pt x="1801138" y="1622662"/>
                </a:moveTo>
                <a:cubicBezTo>
                  <a:pt x="1822105" y="1633400"/>
                  <a:pt x="1836117" y="1655372"/>
                  <a:pt x="1835717" y="1680254"/>
                </a:cubicBezTo>
                <a:cubicBezTo>
                  <a:pt x="1832093" y="1746382"/>
                  <a:pt x="1824354" y="1812154"/>
                  <a:pt x="1812568" y="1877193"/>
                </a:cubicBezTo>
                <a:lnTo>
                  <a:pt x="1776210" y="2024785"/>
                </a:lnTo>
                <a:lnTo>
                  <a:pt x="1655772" y="1983449"/>
                </a:lnTo>
                <a:lnTo>
                  <a:pt x="1687591" y="1854495"/>
                </a:lnTo>
                <a:cubicBezTo>
                  <a:pt x="1698455" y="1794657"/>
                  <a:pt x="1705590" y="1734142"/>
                  <a:pt x="1708939" y="1673301"/>
                </a:cubicBezTo>
                <a:cubicBezTo>
                  <a:pt x="1712216" y="1638363"/>
                  <a:pt x="1743190" y="1612703"/>
                  <a:pt x="1778129" y="1615979"/>
                </a:cubicBezTo>
                <a:cubicBezTo>
                  <a:pt x="1786387" y="1616753"/>
                  <a:pt x="1794149" y="1619084"/>
                  <a:pt x="1801138" y="1622662"/>
                </a:cubicBezTo>
                <a:close/>
                <a:moveTo>
                  <a:pt x="1585229" y="764759"/>
                </a:moveTo>
                <a:cubicBezTo>
                  <a:pt x="1600438" y="768789"/>
                  <a:pt x="1614156" y="778436"/>
                  <a:pt x="1623024" y="792810"/>
                </a:cubicBezTo>
                <a:cubicBezTo>
                  <a:pt x="1689575" y="907319"/>
                  <a:pt x="1741505" y="1029715"/>
                  <a:pt x="1777614" y="1157141"/>
                </a:cubicBezTo>
                <a:cubicBezTo>
                  <a:pt x="1787149" y="1190888"/>
                  <a:pt x="1767537" y="1225969"/>
                  <a:pt x="1733799" y="1235532"/>
                </a:cubicBezTo>
                <a:cubicBezTo>
                  <a:pt x="1728151" y="1237046"/>
                  <a:pt x="1722312" y="1237780"/>
                  <a:pt x="1716464" y="1237722"/>
                </a:cubicBezTo>
                <a:lnTo>
                  <a:pt x="1716464" y="1237913"/>
                </a:lnTo>
                <a:cubicBezTo>
                  <a:pt x="1688070" y="1237913"/>
                  <a:pt x="1663124" y="1219044"/>
                  <a:pt x="1655409" y="1191717"/>
                </a:cubicBezTo>
                <a:cubicBezTo>
                  <a:pt x="1622214" y="1074512"/>
                  <a:pt x="1574437" y="961936"/>
                  <a:pt x="1513200" y="856627"/>
                </a:cubicBezTo>
                <a:cubicBezTo>
                  <a:pt x="1496379" y="825834"/>
                  <a:pt x="1507704" y="787236"/>
                  <a:pt x="1538499" y="770415"/>
                </a:cubicBezTo>
                <a:cubicBezTo>
                  <a:pt x="1553325" y="762319"/>
                  <a:pt x="1570022" y="760730"/>
                  <a:pt x="1585229" y="764759"/>
                </a:cubicBezTo>
                <a:close/>
                <a:moveTo>
                  <a:pt x="477919" y="21437"/>
                </a:moveTo>
                <a:cubicBezTo>
                  <a:pt x="499341" y="33775"/>
                  <a:pt x="512445" y="58102"/>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89834" y="-4456"/>
                  <a:pt x="322735" y="-3656"/>
                  <a:pt x="454020" y="13474"/>
                </a:cubicBezTo>
                <a:cubicBezTo>
                  <a:pt x="462713" y="14543"/>
                  <a:pt x="470778" y="17324"/>
                  <a:pt x="477919" y="21437"/>
                </a:cubicBezTo>
                <a:close/>
                <a:moveTo>
                  <a:pt x="957797" y="167970"/>
                </a:move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8235" y="164811"/>
                  <a:pt x="926445" y="152188"/>
                  <a:pt x="957797" y="167970"/>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02" name="Google Shape;202;p9"/>
          <p:cNvSpPr/>
          <p:nvPr/>
        </p:nvSpPr>
        <p:spPr>
          <a:xfrm>
            <a:off x="6809527" y="6033795"/>
            <a:ext cx="1991064" cy="824205"/>
          </a:xfrm>
          <a:custGeom>
            <a:rect b="b" l="l" r="r" t="t"/>
            <a:pathLst>
              <a:path extrusionOk="0" h="824205" w="1991064">
                <a:moveTo>
                  <a:pt x="995532" y="0"/>
                </a:moveTo>
                <a:cubicBezTo>
                  <a:pt x="1483521" y="0"/>
                  <a:pt x="1890663" y="336754"/>
                  <a:pt x="1984823" y="784423"/>
                </a:cubicBezTo>
                <a:lnTo>
                  <a:pt x="1991064" y="824205"/>
                </a:lnTo>
                <a:lnTo>
                  <a:pt x="0" y="824205"/>
                </a:lnTo>
                <a:lnTo>
                  <a:pt x="6241" y="784423"/>
                </a:lnTo>
                <a:cubicBezTo>
                  <a:pt x="100402" y="336754"/>
                  <a:pt x="507544" y="0"/>
                  <a:pt x="995532" y="0"/>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03" name="Google Shape;203;p9"/>
          <p:cNvSpPr/>
          <p:nvPr/>
        </p:nvSpPr>
        <p:spPr>
          <a:xfrm>
            <a:off x="10851696" y="5519196"/>
            <a:ext cx="1340305" cy="1338805"/>
          </a:xfrm>
          <a:custGeom>
            <a:rect b="b" l="l" r="r" t="t"/>
            <a:pathLst>
              <a:path extrusionOk="0" h="1338805" w="1340305">
                <a:moveTo>
                  <a:pt x="61913" y="0"/>
                </a:moveTo>
                <a:lnTo>
                  <a:pt x="1340305" y="0"/>
                </a:lnTo>
                <a:lnTo>
                  <a:pt x="1340305" y="123825"/>
                </a:lnTo>
                <a:lnTo>
                  <a:pt x="123825" y="123825"/>
                </a:lnTo>
                <a:lnTo>
                  <a:pt x="123825" y="1338805"/>
                </a:lnTo>
                <a:lnTo>
                  <a:pt x="0" y="1338805"/>
                </a:lnTo>
                <a:lnTo>
                  <a:pt x="0" y="61913"/>
                </a:lnTo>
                <a:cubicBezTo>
                  <a:pt x="0" y="27719"/>
                  <a:pt x="27719" y="0"/>
                  <a:pt x="61913" y="0"/>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Тема Office">
  <a:themeElements>
    <a:clrScheme name="Офіс">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Тема Office">
  <a:themeElements>
    <a:clrScheme name="Офіс">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2026-06-23T12:19:14Z</dcterms:created>
  <dc:creator>Костіна Наталія</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efa4170-0d19-0005-0004-bc88714345d2_Enabled">
    <vt:lpwstr>true</vt:lpwstr>
  </property>
  <property fmtid="{D5CDD505-2E9C-101B-9397-08002B2CF9AE}" pid="3" name="MSIP_Label_defa4170-0d19-0005-0004-bc88714345d2_SetDate">
    <vt:lpwstr>2026-06-23T12:19:24Z</vt:lpwstr>
  </property>
  <property fmtid="{D5CDD505-2E9C-101B-9397-08002B2CF9AE}" pid="4" name="MSIP_Label_defa4170-0d19-0005-0004-bc88714345d2_Method">
    <vt:lpwstr>Standard</vt:lpwstr>
  </property>
  <property fmtid="{D5CDD505-2E9C-101B-9397-08002B2CF9AE}" pid="5" name="MSIP_Label_defa4170-0d19-0005-0004-bc88714345d2_Name">
    <vt:lpwstr>defa4170-0d19-0005-0004-bc88714345d2</vt:lpwstr>
  </property>
  <property fmtid="{D5CDD505-2E9C-101B-9397-08002B2CF9AE}" pid="6" name="MSIP_Label_defa4170-0d19-0005-0004-bc88714345d2_SiteId">
    <vt:lpwstr>83c17ea5-c72d-42ce-a78d-daf8fcb5da62</vt:lpwstr>
  </property>
  <property fmtid="{D5CDD505-2E9C-101B-9397-08002B2CF9AE}" pid="7" name="MSIP_Label_defa4170-0d19-0005-0004-bc88714345d2_ActionId">
    <vt:lpwstr>b5ff3647-ba4a-43e3-be40-ae9d79b177cb</vt:lpwstr>
  </property>
  <property fmtid="{D5CDD505-2E9C-101B-9397-08002B2CF9AE}" pid="8" name="MSIP_Label_defa4170-0d19-0005-0004-bc88714345d2_ContentBits">
    <vt:lpwstr>0</vt:lpwstr>
  </property>
  <property fmtid="{D5CDD505-2E9C-101B-9397-08002B2CF9AE}" pid="9" name="MSIP_Label_defa4170-0d19-0005-0004-bc88714345d2_Tag">
    <vt:lpwstr>10, 3, 0, 1</vt:lpwstr>
  </property>
</Properties>
</file>